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2" r:id="rId6"/>
    <p:sldId id="258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0" y="2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FB7BB6-C2AA-4828-B26A-1B8AF4C3E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4E99E4-9F4F-4286-B4A7-44D77C72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208AD8-7C83-49FE-997C-8BD832352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0FBBFB-0461-4CFD-8CC5-45FC2955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AC1C0E-3310-464D-A11F-226017BC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86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7C4E04-2819-4E98-9BFE-5E8BCCD0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909DBDF-C851-4C63-AF3D-893572EBC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180E7B-682F-4280-983E-6CFB1F453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7C07FF-9BEF-4404-ACF2-F9AE2280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1F20C6-E179-4B4C-9B6F-4510FDEB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92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B8013B6-517B-4E11-8839-242FE3B04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99B480-381B-490D-879E-8C79EA6AF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770CACC-AA4B-4954-9979-E3109E42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94745A-47F5-411A-A73E-225141BB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499D36-2A05-41C4-B922-F0E2D91C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81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0A938B-0995-4457-BF97-50264A51D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DE831B-415D-4BAA-97E8-E2AA30D04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E5012B-0E56-4EA5-9D50-008F5991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D40E2F-BDD4-46D2-8EB7-C818ECDA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C77183-930E-4BDC-A757-3262D059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70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129005-FFDA-4CB5-9789-1D7C5EDA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68B705-255D-40D7-A685-303EA918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7E3A0A-6CAB-4F59-B844-495EF342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4F6B87-B6C7-4853-9CEF-F7477DC4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4544B1-6F18-4112-A659-4D826A3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85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86BC0F-CDCE-4044-A982-DB31CB3DF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811D12B-D8EE-4807-8725-92CD37F70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CD96025-0C31-4EF1-BF58-BD5031F40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575851-5E37-4B98-A03A-B1DA9064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D7CD2D-F230-4117-A968-11A36079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2ED771-22EC-49B0-9EE8-5093551D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156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3A7B0F-1F00-4F31-BB84-E00744F9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B689B4-B4D7-4403-A689-9B5E8448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45EDE3D-5B46-4109-85B1-32280FE45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9CB184D-4DC9-4FEC-BCE8-249421D8A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4EF227-01D7-4E78-A120-A909DE90F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336652B-3FDD-448E-8443-20CF7218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54F16DF-D6D4-4278-9235-213A10CE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D976EE9-37F2-4760-B02A-2EB8AF8B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96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89E06-8520-46BB-8EB5-D3277007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B7D6A88-389D-413B-B77D-CCCA77D3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3E6E20D-A22A-467B-9927-35909E29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677190-AF09-4D29-8D48-C008B185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49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998B05C-D5FD-4D16-A399-8368B8FA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6DA60C2-D51F-496D-BC19-AB2A96A1C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F8B1D2-EB62-400B-B69E-FE45083F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53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20485C-EA9C-4F7A-A1EC-51D96C47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B7EF05-BD9E-4D13-88BB-D6853E844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19690C8-CAF0-482B-ADAE-4CFC08291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452E971-21C4-4CA3-AC83-136F674C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FC10051-7358-4EFB-A385-1E849962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BD6089-9696-4963-AA47-B818EF42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2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9DB528-7AD2-403C-9D69-007313F5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1DE9FE3-A622-4285-9A08-BF11864763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C61E1B-F171-4341-941A-90D52F4BC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77C45E-C027-4360-99AD-250FEBAD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CC51AC4-656E-402A-8639-B74A1DD2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0245-BE82-4733-AF8B-B9F68CEC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996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29B11E-E605-4CB9-808A-695ED8D45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917B95-FD82-4540-9CB5-66F572058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E337D2-8BE0-4F1E-AB3C-E6371C0AB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5CB64-D7E0-4A24-B4E6-6D8890F708DE}" type="datetimeFigureOut">
              <a:rPr lang="ko-KR" altLang="en-US" smtClean="0"/>
              <a:t>2021-01-18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C9A027-1F86-4E3C-BFEB-78191D5C9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50BDA0-7495-422C-8E75-B4349EE66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31CB-C515-4708-86C3-A9BE3A25E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284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.xlsx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6.xlsx"/><Relationship Id="rId9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9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10.xls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3.xlsx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Excel_Worksheet2.xlsx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package" Target="../embeddings/Microsoft_Excel_Worksheet4.xlsx"/><Relationship Id="rId4" Type="http://schemas.openxmlformats.org/officeDocument/2006/relationships/package" Target="../embeddings/Microsoft_Excel_Worksheet1.xlsx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4ACA6C-71E7-48CD-B929-3C8DDD9C8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/>
              <a:t>플랫폼 노동건강 아이디어톤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26503A5-DC38-4072-9BF0-B76B4C966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8743"/>
            <a:ext cx="9144000" cy="1655762"/>
          </a:xfrm>
        </p:spPr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팀</a:t>
            </a:r>
          </a:p>
        </p:txBody>
      </p:sp>
    </p:spTree>
    <p:extLst>
      <p:ext uri="{BB962C8B-B14F-4D97-AF65-F5344CB8AC3E}">
        <p14:creationId xmlns:p14="http://schemas.microsoft.com/office/powerpoint/2010/main" val="1978431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15D9C1E0-82A5-47A7-A6E4-904C33455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64372"/>
              </p:ext>
            </p:extLst>
          </p:nvPr>
        </p:nvGraphicFramePr>
        <p:xfrm>
          <a:off x="972199" y="2098433"/>
          <a:ext cx="195406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65098" imgH="1085984" progId="Excel.Sheet.12">
                  <p:embed/>
                </p:oleObj>
              </mc:Choice>
              <mc:Fallback>
                <p:oleObj name="Worksheet" r:id="rId2" imgW="1365098" imgH="1085984" progId="Excel.Sheet.12">
                  <p:embed/>
                  <p:pic>
                    <p:nvPicPr>
                      <p:cNvPr id="11" name="개체 10">
                        <a:extLst>
                          <a:ext uri="{FF2B5EF4-FFF2-40B4-BE49-F238E27FC236}">
                            <a16:creationId xmlns:a16="http://schemas.microsoft.com/office/drawing/2014/main" id="{15D9C1E0-82A5-47A7-A6E4-904C33455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72199" y="2098433"/>
                        <a:ext cx="1954065" cy="155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8C85752F-3734-48AD-AD6A-76ADD8AE0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007518"/>
              </p:ext>
            </p:extLst>
          </p:nvPr>
        </p:nvGraphicFramePr>
        <p:xfrm>
          <a:off x="972199" y="4100294"/>
          <a:ext cx="1976260" cy="1259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65098" imgH="869756" progId="Excel.Sheet.12">
                  <p:embed/>
                </p:oleObj>
              </mc:Choice>
              <mc:Fallback>
                <p:oleObj name="Worksheet" r:id="rId4" imgW="1365098" imgH="869756" progId="Excel.Sheet.12">
                  <p:embed/>
                  <p:pic>
                    <p:nvPicPr>
                      <p:cNvPr id="13" name="개체 12">
                        <a:extLst>
                          <a:ext uri="{FF2B5EF4-FFF2-40B4-BE49-F238E27FC236}">
                            <a16:creationId xmlns:a16="http://schemas.microsoft.com/office/drawing/2014/main" id="{8C85752F-3734-48AD-AD6A-76ADD8AE07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2199" y="4100294"/>
                        <a:ext cx="1976260" cy="1259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제목 3">
            <a:extLst>
              <a:ext uri="{FF2B5EF4-FFF2-40B4-BE49-F238E27FC236}">
                <a16:creationId xmlns:a16="http://schemas.microsoft.com/office/drawing/2014/main" id="{14488EF8-8EF1-4133-8168-3DCDD0A6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Point </a:t>
            </a:r>
            <a:r>
              <a:rPr lang="ko-KR" altLang="en-US" dirty="0"/>
              <a:t>획득</a:t>
            </a:r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A7B11433-BD29-40D8-AA31-1967C9443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965787"/>
              </p:ext>
            </p:extLst>
          </p:nvPr>
        </p:nvGraphicFramePr>
        <p:xfrm>
          <a:off x="4001665" y="2259920"/>
          <a:ext cx="7512050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7511898" imgH="1517635" progId="Excel.Sheet.12">
                  <p:embed/>
                </p:oleObj>
              </mc:Choice>
              <mc:Fallback>
                <p:oleObj name="Worksheet" r:id="rId6" imgW="7511898" imgH="151763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01665" y="2259920"/>
                        <a:ext cx="7512050" cy="151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>
            <a:extLst>
              <a:ext uri="{FF2B5EF4-FFF2-40B4-BE49-F238E27FC236}">
                <a16:creationId xmlns:a16="http://schemas.microsoft.com/office/drawing/2014/main" id="{F5CB9D69-6D7F-462C-994F-A1AD10CFE8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14380"/>
              </p:ext>
            </p:extLst>
          </p:nvPr>
        </p:nvGraphicFramePr>
        <p:xfrm>
          <a:off x="4001665" y="4273735"/>
          <a:ext cx="75120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511898" imgH="1085984" progId="Excel.Sheet.12">
                  <p:embed/>
                </p:oleObj>
              </mc:Choice>
              <mc:Fallback>
                <p:oleObj name="Worksheet" r:id="rId8" imgW="7511898" imgH="1085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1665" y="4273735"/>
                        <a:ext cx="75120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7CF85453-0B20-46F7-9F43-83326373F025}"/>
              </a:ext>
            </a:extLst>
          </p:cNvPr>
          <p:cNvCxnSpPr/>
          <p:nvPr/>
        </p:nvCxnSpPr>
        <p:spPr>
          <a:xfrm flipV="1">
            <a:off x="3113314" y="2373086"/>
            <a:ext cx="707572" cy="11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BD107785-E699-4C96-BABB-2565B32FADB8}"/>
              </a:ext>
            </a:extLst>
          </p:cNvPr>
          <p:cNvCxnSpPr>
            <a:cxnSpLocks/>
          </p:cNvCxnSpPr>
          <p:nvPr/>
        </p:nvCxnSpPr>
        <p:spPr>
          <a:xfrm flipV="1">
            <a:off x="3107043" y="2815643"/>
            <a:ext cx="707572" cy="59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9AB31BD8-2882-4829-B035-DAEF03DD9655}"/>
              </a:ext>
            </a:extLst>
          </p:cNvPr>
          <p:cNvCxnSpPr>
            <a:cxnSpLocks/>
          </p:cNvCxnSpPr>
          <p:nvPr/>
        </p:nvCxnSpPr>
        <p:spPr>
          <a:xfrm>
            <a:off x="3107043" y="3220456"/>
            <a:ext cx="707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67F2D3D5-A0F6-45D0-BA32-08FD6CBC4751}"/>
              </a:ext>
            </a:extLst>
          </p:cNvPr>
          <p:cNvCxnSpPr>
            <a:cxnSpLocks/>
          </p:cNvCxnSpPr>
          <p:nvPr/>
        </p:nvCxnSpPr>
        <p:spPr>
          <a:xfrm>
            <a:off x="3107043" y="3536141"/>
            <a:ext cx="707572" cy="116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90766872-0FCD-4813-8831-143512B14740}"/>
              </a:ext>
            </a:extLst>
          </p:cNvPr>
          <p:cNvCxnSpPr>
            <a:cxnSpLocks/>
          </p:cNvCxnSpPr>
          <p:nvPr/>
        </p:nvCxnSpPr>
        <p:spPr>
          <a:xfrm>
            <a:off x="3107043" y="5129359"/>
            <a:ext cx="707572" cy="58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8177435E-7F73-4B3C-B88D-0B4546B24BB0}"/>
              </a:ext>
            </a:extLst>
          </p:cNvPr>
          <p:cNvCxnSpPr>
            <a:cxnSpLocks/>
          </p:cNvCxnSpPr>
          <p:nvPr/>
        </p:nvCxnSpPr>
        <p:spPr>
          <a:xfrm>
            <a:off x="3101768" y="4836716"/>
            <a:ext cx="707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5B0DBB97-C919-4509-959D-CB7D0A918A85}"/>
              </a:ext>
            </a:extLst>
          </p:cNvPr>
          <p:cNvCxnSpPr>
            <a:cxnSpLocks/>
          </p:cNvCxnSpPr>
          <p:nvPr/>
        </p:nvCxnSpPr>
        <p:spPr>
          <a:xfrm flipV="1">
            <a:off x="3101768" y="4390846"/>
            <a:ext cx="707572" cy="108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4A3B10F-01CB-41D5-9C6D-8EDF8168F263}"/>
              </a:ext>
            </a:extLst>
          </p:cNvPr>
          <p:cNvSpPr txBox="1"/>
          <p:nvPr/>
        </p:nvSpPr>
        <p:spPr>
          <a:xfrm>
            <a:off x="2122714" y="6045420"/>
            <a:ext cx="5926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+ </a:t>
            </a:r>
            <a:r>
              <a:rPr lang="ko-KR" altLang="en-US" dirty="0"/>
              <a:t>기존 플랫폼의 </a:t>
            </a:r>
            <a:r>
              <a:rPr lang="ko-KR" altLang="en-US" dirty="0" err="1"/>
              <a:t>별점</a:t>
            </a:r>
            <a:r>
              <a:rPr lang="ko-KR" altLang="en-US" dirty="0"/>
              <a:t> 정보 연동 </a:t>
            </a:r>
            <a:r>
              <a:rPr lang="en-US" altLang="ko-KR" dirty="0"/>
              <a:t>: </a:t>
            </a:r>
            <a:r>
              <a:rPr lang="ko-KR" altLang="en-US" dirty="0"/>
              <a:t>높은 </a:t>
            </a:r>
            <a:r>
              <a:rPr lang="ko-KR" altLang="en-US" dirty="0" err="1"/>
              <a:t>별점</a:t>
            </a:r>
            <a:r>
              <a:rPr lang="ko-KR" altLang="en-US" dirty="0"/>
              <a:t> </a:t>
            </a:r>
            <a:r>
              <a:rPr lang="en-US" altLang="ko-KR" dirty="0"/>
              <a:t>= </a:t>
            </a:r>
            <a:r>
              <a:rPr lang="ko-KR" altLang="en-US" dirty="0"/>
              <a:t>포인트  </a:t>
            </a:r>
          </a:p>
        </p:txBody>
      </p:sp>
    </p:spTree>
    <p:extLst>
      <p:ext uri="{BB962C8B-B14F-4D97-AF65-F5344CB8AC3E}">
        <p14:creationId xmlns:p14="http://schemas.microsoft.com/office/powerpoint/2010/main" val="350792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14488EF8-8EF1-4133-8168-3DCDD0A6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Point </a:t>
            </a:r>
            <a:r>
              <a:rPr lang="ko-KR" altLang="en-US" dirty="0"/>
              <a:t>사용</a:t>
            </a:r>
          </a:p>
        </p:txBody>
      </p:sp>
      <p:graphicFrame>
        <p:nvGraphicFramePr>
          <p:cNvPr id="15" name="개체 14">
            <a:extLst>
              <a:ext uri="{FF2B5EF4-FFF2-40B4-BE49-F238E27FC236}">
                <a16:creationId xmlns:a16="http://schemas.microsoft.com/office/drawing/2014/main" id="{06F36577-305D-4D8D-A835-2726D0F6A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17501"/>
              </p:ext>
            </p:extLst>
          </p:nvPr>
        </p:nvGraphicFramePr>
        <p:xfrm>
          <a:off x="1124599" y="2579630"/>
          <a:ext cx="1976260" cy="188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365098" imgH="1301810" progId="Excel.Sheet.12">
                  <p:embed/>
                </p:oleObj>
              </mc:Choice>
              <mc:Fallback>
                <p:oleObj name="Worksheet" r:id="rId2" imgW="1365098" imgH="1301810" progId="Excel.Sheet.12">
                  <p:embed/>
                  <p:pic>
                    <p:nvPicPr>
                      <p:cNvPr id="15" name="개체 14">
                        <a:extLst>
                          <a:ext uri="{FF2B5EF4-FFF2-40B4-BE49-F238E27FC236}">
                            <a16:creationId xmlns:a16="http://schemas.microsoft.com/office/drawing/2014/main" id="{BCC9174A-4C6C-4D3A-B77D-D78C89E614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4599" y="2579630"/>
                        <a:ext cx="1976260" cy="188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0EE40277-1894-4B7D-90E4-096180093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9329"/>
              </p:ext>
            </p:extLst>
          </p:nvPr>
        </p:nvGraphicFramePr>
        <p:xfrm>
          <a:off x="4495346" y="2579630"/>
          <a:ext cx="751205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511898" imgH="1949286" progId="Excel.Sheet.12">
                  <p:embed/>
                </p:oleObj>
              </mc:Choice>
              <mc:Fallback>
                <p:oleObj name="Worksheet" r:id="rId4" imgW="7511898" imgH="19492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346" y="2579630"/>
                        <a:ext cx="7512050" cy="194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9EF84AD0-1E49-479E-9342-0DFD41C8237F}"/>
              </a:ext>
            </a:extLst>
          </p:cNvPr>
          <p:cNvCxnSpPr/>
          <p:nvPr/>
        </p:nvCxnSpPr>
        <p:spPr>
          <a:xfrm flipV="1">
            <a:off x="3447452" y="2764972"/>
            <a:ext cx="707572" cy="11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AADB762E-0E9D-4742-804A-72A2F2FE58EC}"/>
              </a:ext>
            </a:extLst>
          </p:cNvPr>
          <p:cNvCxnSpPr>
            <a:cxnSpLocks/>
          </p:cNvCxnSpPr>
          <p:nvPr/>
        </p:nvCxnSpPr>
        <p:spPr>
          <a:xfrm flipV="1">
            <a:off x="3441181" y="3207529"/>
            <a:ext cx="707572" cy="59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D73A4F7-B277-4D02-8BF6-81707B7696D6}"/>
              </a:ext>
            </a:extLst>
          </p:cNvPr>
          <p:cNvCxnSpPr>
            <a:cxnSpLocks/>
          </p:cNvCxnSpPr>
          <p:nvPr/>
        </p:nvCxnSpPr>
        <p:spPr>
          <a:xfrm>
            <a:off x="3441181" y="3612342"/>
            <a:ext cx="707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12636623-5C89-4F34-A8ED-BC55138D488E}"/>
              </a:ext>
            </a:extLst>
          </p:cNvPr>
          <p:cNvCxnSpPr>
            <a:cxnSpLocks/>
          </p:cNvCxnSpPr>
          <p:nvPr/>
        </p:nvCxnSpPr>
        <p:spPr>
          <a:xfrm>
            <a:off x="3441181" y="4369727"/>
            <a:ext cx="707572" cy="116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C7A299A8-42D6-4F0E-8EBC-7B525225621B}"/>
              </a:ext>
            </a:extLst>
          </p:cNvPr>
          <p:cNvCxnSpPr>
            <a:cxnSpLocks/>
          </p:cNvCxnSpPr>
          <p:nvPr/>
        </p:nvCxnSpPr>
        <p:spPr>
          <a:xfrm>
            <a:off x="3441181" y="3973286"/>
            <a:ext cx="7075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863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93F58-1F1B-4572-B9DB-2791E4DD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333267-85A3-48CF-85FC-B25360E8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내용 </a:t>
            </a:r>
            <a:r>
              <a:rPr lang="en-US" altLang="ko-KR" dirty="0"/>
              <a:t>2. </a:t>
            </a:r>
            <a:r>
              <a:rPr lang="ko-KR" altLang="en-US" sz="2800" dirty="0"/>
              <a:t>기존</a:t>
            </a:r>
            <a:r>
              <a:rPr lang="en-US" altLang="ko-KR" sz="2800" dirty="0"/>
              <a:t> </a:t>
            </a:r>
            <a:r>
              <a:rPr lang="ko-KR" altLang="en-US" sz="2800" dirty="0"/>
              <a:t>플랫폼의 활용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01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E10B4-FA8B-4861-B1C0-E10BD08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플랫폼앱</a:t>
            </a:r>
            <a:r>
              <a:rPr lang="ko-KR" altLang="en-US" sz="4000" dirty="0"/>
              <a:t> 캠페인</a:t>
            </a:r>
          </a:p>
        </p:txBody>
      </p:sp>
      <p:pic>
        <p:nvPicPr>
          <p:cNvPr id="4098" name="Picture 2" descr="B마트 실시간위치 - 자유 - 에펨네이션">
            <a:extLst>
              <a:ext uri="{FF2B5EF4-FFF2-40B4-BE49-F238E27FC236}">
                <a16:creationId xmlns:a16="http://schemas.microsoft.com/office/drawing/2014/main" id="{074D8710-DC3E-4EF6-8CCD-A6E0E0CAE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2"/>
          <a:stretch/>
        </p:blipFill>
        <p:spPr bwMode="auto">
          <a:xfrm>
            <a:off x="5229678" y="818605"/>
            <a:ext cx="3365500" cy="58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기성용♥한혜진, 딸과 함께 한 가족사진 공개…&quot;아름다운 가족의 완성&quot; - 아시아경제">
            <a:extLst>
              <a:ext uri="{FF2B5EF4-FFF2-40B4-BE49-F238E27FC236}">
                <a16:creationId xmlns:a16="http://schemas.microsoft.com/office/drawing/2014/main" id="{2F9EFD92-F5F8-4C79-9B27-7888CCEA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04" y="1570287"/>
            <a:ext cx="1609848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1BF349-B917-4F43-A7EE-79BA9096291B}"/>
              </a:ext>
            </a:extLst>
          </p:cNvPr>
          <p:cNvSpPr txBox="1"/>
          <p:nvPr/>
        </p:nvSpPr>
        <p:spPr>
          <a:xfrm>
            <a:off x="4981167" y="542926"/>
            <a:ext cx="484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</a:t>
            </a:r>
            <a:r>
              <a:rPr lang="ko-KR" altLang="en-US" dirty="0"/>
              <a:t>살 딸아이의 아빠인 기성용이 </a:t>
            </a:r>
            <a:r>
              <a:rPr lang="ko-KR" altLang="en-US" dirty="0" err="1"/>
              <a:t>배송중입니다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624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E10B4-FA8B-4861-B1C0-E10BD08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노동자앱</a:t>
            </a:r>
            <a:r>
              <a:rPr lang="ko-KR" altLang="en-US" sz="4000" dirty="0"/>
              <a:t> 캠페인</a:t>
            </a:r>
          </a:p>
        </p:txBody>
      </p:sp>
      <p:pic>
        <p:nvPicPr>
          <p:cNvPr id="4102" name="Picture 6" descr="준비운동은 필수다">
            <a:extLst>
              <a:ext uri="{FF2B5EF4-FFF2-40B4-BE49-F238E27FC236}">
                <a16:creationId xmlns:a16="http://schemas.microsoft.com/office/drawing/2014/main" id="{78D248A0-961F-4E27-8981-72965DA3B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690688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준비운동은 필수다">
            <a:extLst>
              <a:ext uri="{FF2B5EF4-FFF2-40B4-BE49-F238E27FC236}">
                <a16:creationId xmlns:a16="http://schemas.microsoft.com/office/drawing/2014/main" id="{327EB8E6-34C7-4223-AD9B-BA77A572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3948112"/>
            <a:ext cx="487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A18861-0351-4154-9470-6FC2598036D6}"/>
              </a:ext>
            </a:extLst>
          </p:cNvPr>
          <p:cNvSpPr txBox="1"/>
          <p:nvPr/>
        </p:nvSpPr>
        <p:spPr>
          <a:xfrm>
            <a:off x="5057367" y="3301781"/>
            <a:ext cx="723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서약</a:t>
            </a:r>
            <a:r>
              <a:rPr lang="en-US" altLang="ko-KR" dirty="0"/>
              <a:t>) </a:t>
            </a:r>
            <a:r>
              <a:rPr lang="ko-KR" altLang="en-US" dirty="0"/>
              <a:t>오늘도 안전 규정을 준수하여 나를 사랑하고 아끼시겠습니까</a:t>
            </a:r>
            <a:r>
              <a:rPr lang="en-US" altLang="ko-KR" dirty="0"/>
              <a:t>?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2396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배달의민족 할인쿠폰신공!! 치킨한마리 7천원에 주문하는 팁!! : 네이버 블로그">
            <a:extLst>
              <a:ext uri="{FF2B5EF4-FFF2-40B4-BE49-F238E27FC236}">
                <a16:creationId xmlns:a16="http://schemas.microsoft.com/office/drawing/2014/main" id="{9ACAD6EE-0457-47EF-ABEB-47C7F87F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9" y="1328056"/>
            <a:ext cx="3093499" cy="527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BC70C02A-B649-4B69-9EDF-D62AAC8AC7B9}"/>
              </a:ext>
            </a:extLst>
          </p:cNvPr>
          <p:cNvSpPr/>
          <p:nvPr/>
        </p:nvSpPr>
        <p:spPr>
          <a:xfrm rot="10800000">
            <a:off x="6248017" y="2939141"/>
            <a:ext cx="5551714" cy="3091543"/>
          </a:xfrm>
          <a:prstGeom prst="rightArrow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AAE10B4-FA8B-4861-B1C0-E10BD08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err="1"/>
              <a:t>소비자앱</a:t>
            </a:r>
            <a:r>
              <a:rPr lang="ko-KR" altLang="en-US" sz="4000" dirty="0"/>
              <a:t> 캠페인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9002C-D6BD-408A-9B9E-3A5368DF9AA3}"/>
              </a:ext>
            </a:extLst>
          </p:cNvPr>
          <p:cNvSpPr txBox="1"/>
          <p:nvPr/>
        </p:nvSpPr>
        <p:spPr>
          <a:xfrm>
            <a:off x="7602681" y="4023248"/>
            <a:ext cx="405591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당신의 사랑을 보여주세요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안전한 배달 세상을 위한 따뜻한 기부</a:t>
            </a:r>
            <a:endParaRPr lang="en-US" altLang="ko-KR" dirty="0"/>
          </a:p>
          <a:p>
            <a:r>
              <a:rPr lang="en-US" altLang="ko-KR" dirty="0"/>
              <a:t>+100 / +500 / +1000 / +</a:t>
            </a:r>
            <a:r>
              <a:rPr lang="ko-KR" altLang="en-US" dirty="0"/>
              <a:t>자율</a:t>
            </a:r>
          </a:p>
        </p:txBody>
      </p:sp>
    </p:spTree>
    <p:extLst>
      <p:ext uri="{BB962C8B-B14F-4D97-AF65-F5344CB8AC3E}">
        <p14:creationId xmlns:p14="http://schemas.microsoft.com/office/powerpoint/2010/main" val="278370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93F58-1F1B-4572-B9DB-2791E4DD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기대효과 및 </a:t>
            </a:r>
            <a:r>
              <a:rPr lang="ko-KR" altLang="en-US" dirty="0" err="1"/>
              <a:t>제한점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333267-85A3-48CF-85FC-B25360E8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07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93F58-1F1B-4572-B9DB-2791E4DD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333267-85A3-48CF-85FC-B25360E8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231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93F58-1F1B-4572-B9DB-2791E4DD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333267-85A3-48CF-85FC-B25360E8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Introduction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189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E10B4-FA8B-4861-B1C0-E10BD08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214B30-B6AD-43A9-87F7-4E913FD81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400" dirty="0"/>
              <a:t>어떤 문제를 해결하기 위해 매번 형태와 방식을 고민해야 하는가</a:t>
            </a:r>
            <a:r>
              <a:rPr lang="en-US" altLang="ko-KR" sz="2400" dirty="0"/>
              <a:t>?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노동환경의 변화 속도는 빠른데</a:t>
            </a:r>
            <a:r>
              <a:rPr lang="en-US" altLang="ko-KR" sz="2400" dirty="0"/>
              <a:t>, </a:t>
            </a:r>
            <a:r>
              <a:rPr lang="ko-KR" altLang="en-US" sz="2400" dirty="0"/>
              <a:t>노동자안전보건 대응은 늦는가</a:t>
            </a:r>
            <a:r>
              <a:rPr lang="en-US" altLang="ko-KR" sz="2400" dirty="0"/>
              <a:t>?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노사정이 해결하려 하는가</a:t>
            </a:r>
            <a:r>
              <a:rPr lang="en-US" altLang="ko-KR" sz="2400" dirty="0"/>
              <a:t>?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소비자는 참여할 수 없는가</a:t>
            </a:r>
            <a:r>
              <a:rPr lang="en-US" altLang="ko-KR" sz="2400" dirty="0"/>
              <a:t>?</a:t>
            </a:r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83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E10B4-FA8B-4861-B1C0-E10BD08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그래서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214B30-B6AD-43A9-87F7-4E913FD81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2400" dirty="0"/>
              <a:t>어떤 문제를 해결하기 위해 매번 형태와 방식을 고민해야 하는가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en-US" altLang="ko-KR" sz="2400" dirty="0"/>
              <a:t>	</a:t>
            </a:r>
            <a:r>
              <a:rPr lang="ko-KR" altLang="en-US" sz="2400" b="1" dirty="0">
                <a:solidFill>
                  <a:schemeClr val="accent2"/>
                </a:solidFill>
              </a:rPr>
              <a:t>→ 통합형</a:t>
            </a:r>
            <a:r>
              <a:rPr lang="en-US" altLang="ko-KR" sz="2400" b="1" dirty="0">
                <a:solidFill>
                  <a:schemeClr val="accent2"/>
                </a:solidFill>
              </a:rPr>
              <a:t>, </a:t>
            </a:r>
            <a:r>
              <a:rPr lang="ko-KR" altLang="en-US" sz="2400" b="1" dirty="0">
                <a:solidFill>
                  <a:schemeClr val="accent2"/>
                </a:solidFill>
              </a:rPr>
              <a:t>모듈형 플랫폼 </a:t>
            </a:r>
            <a:endParaRPr lang="en-US" altLang="ko-KR" sz="2400" b="1" dirty="0">
              <a:solidFill>
                <a:schemeClr val="accent2"/>
              </a:solidFill>
            </a:endParaRPr>
          </a:p>
          <a:p>
            <a:endParaRPr lang="en-US" altLang="ko-KR" sz="2400" dirty="0"/>
          </a:p>
          <a:p>
            <a:r>
              <a:rPr lang="ko-KR" altLang="en-US" sz="2400" dirty="0"/>
              <a:t>노동환경의 변화 속도는 빠른데</a:t>
            </a:r>
            <a:r>
              <a:rPr lang="en-US" altLang="ko-KR" sz="2400" dirty="0"/>
              <a:t>, </a:t>
            </a:r>
            <a:r>
              <a:rPr lang="ko-KR" altLang="en-US" sz="2400" dirty="0"/>
              <a:t>노동자안전보건 대응은 늦는가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en-US" altLang="ko-KR" sz="2400" dirty="0"/>
              <a:t>	</a:t>
            </a:r>
            <a:r>
              <a:rPr lang="ko-KR" altLang="en-US" sz="2400" b="1" dirty="0">
                <a:solidFill>
                  <a:schemeClr val="accent2"/>
                </a:solidFill>
              </a:rPr>
              <a:t>→ 확장형 플랫폼 </a:t>
            </a:r>
            <a:endParaRPr lang="en-US" altLang="ko-KR" sz="2400" b="1" dirty="0">
              <a:solidFill>
                <a:schemeClr val="accent2"/>
              </a:solidFill>
            </a:endParaRPr>
          </a:p>
          <a:p>
            <a:endParaRPr lang="en-US" altLang="ko-KR" sz="2400" dirty="0"/>
          </a:p>
          <a:p>
            <a:r>
              <a:rPr lang="ko-KR" altLang="en-US" sz="2400" dirty="0"/>
              <a:t>노사정이 해결하려 하는가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en-US" altLang="ko-KR" sz="2400" dirty="0"/>
              <a:t>	</a:t>
            </a:r>
            <a:r>
              <a:rPr lang="ko-KR" altLang="en-US" sz="2400" b="1" dirty="0">
                <a:solidFill>
                  <a:schemeClr val="accent2"/>
                </a:solidFill>
              </a:rPr>
              <a:t>→ 기존 플랫폼의 활용 </a:t>
            </a:r>
            <a:endParaRPr lang="en-US" altLang="ko-KR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dirty="0"/>
              <a:t>소비자는 참여할 수 없는가</a:t>
            </a:r>
            <a:r>
              <a:rPr lang="en-US" altLang="ko-KR" sz="2400" dirty="0"/>
              <a:t>?</a:t>
            </a:r>
          </a:p>
          <a:p>
            <a:pPr marL="0" indent="0">
              <a:buNone/>
            </a:pPr>
            <a:r>
              <a:rPr lang="en-US" altLang="ko-KR" sz="2400" dirty="0"/>
              <a:t>	</a:t>
            </a:r>
            <a:r>
              <a:rPr lang="ko-KR" altLang="en-US" sz="2400" b="1" dirty="0">
                <a:solidFill>
                  <a:schemeClr val="accent2"/>
                </a:solidFill>
              </a:rPr>
              <a:t>→ 참여 기회 제공</a:t>
            </a:r>
            <a:endParaRPr lang="en-US" altLang="ko-KR" sz="2400" dirty="0"/>
          </a:p>
          <a:p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257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93F58-1F1B-4572-B9DB-2791E4DD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333267-85A3-48CF-85FC-B25360E8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주제</a:t>
            </a:r>
          </a:p>
        </p:txBody>
      </p:sp>
    </p:spTree>
    <p:extLst>
      <p:ext uri="{BB962C8B-B14F-4D97-AF65-F5344CB8AC3E}">
        <p14:creationId xmlns:p14="http://schemas.microsoft.com/office/powerpoint/2010/main" val="183559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E10B4-FA8B-4861-B1C0-E10BD08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1. (</a:t>
            </a:r>
            <a:r>
              <a:rPr lang="ko-KR" altLang="en-US" sz="4000" dirty="0"/>
              <a:t>가칭</a:t>
            </a:r>
            <a:r>
              <a:rPr lang="en-US" altLang="ko-KR" sz="4000" dirty="0"/>
              <a:t>, </a:t>
            </a:r>
            <a:r>
              <a:rPr lang="ko-KR" altLang="en-US" sz="4000" dirty="0"/>
              <a:t>앱</a:t>
            </a:r>
            <a:r>
              <a:rPr lang="en-US" altLang="ko-KR" sz="4000" dirty="0"/>
              <a:t>) </a:t>
            </a:r>
            <a:r>
              <a:rPr lang="ko-KR" altLang="en-US" sz="4000" dirty="0"/>
              <a:t>플랫폼 노동자 온라인 마당 제작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214B30-B6AD-43A9-87F7-4E913FD81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ko-KR" altLang="en-US" sz="2600" dirty="0"/>
              <a:t>확장형 앱 </a:t>
            </a:r>
            <a:r>
              <a:rPr lang="en-US" altLang="ko-KR" sz="2600" dirty="0"/>
              <a:t>(</a:t>
            </a:r>
            <a:r>
              <a:rPr lang="ko-KR" altLang="en-US" sz="2600" dirty="0"/>
              <a:t>직종 추가 가능</a:t>
            </a:r>
            <a:r>
              <a:rPr lang="en-US" altLang="ko-KR" sz="2600" dirty="0"/>
              <a:t>)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라이더</a:t>
            </a:r>
            <a:r>
              <a:rPr lang="en-US" altLang="ko-KR" sz="2000" dirty="0"/>
              <a:t>, </a:t>
            </a:r>
            <a:r>
              <a:rPr lang="ko-KR" altLang="en-US" sz="2000" dirty="0"/>
              <a:t>대리기사</a:t>
            </a:r>
            <a:r>
              <a:rPr lang="en-US" altLang="ko-KR" sz="2000" dirty="0"/>
              <a:t>, </a:t>
            </a:r>
            <a:r>
              <a:rPr lang="ko-KR" altLang="en-US" sz="2000" dirty="0"/>
              <a:t>가사도우미 </a:t>
            </a:r>
            <a:r>
              <a:rPr lang="en-US" altLang="ko-KR" sz="2000" dirty="0"/>
              <a:t>+ a</a:t>
            </a:r>
          </a:p>
          <a:p>
            <a:pPr>
              <a:lnSpc>
                <a:spcPct val="110000"/>
              </a:lnSpc>
            </a:pPr>
            <a:endParaRPr lang="en-US" altLang="ko-KR" sz="2400" dirty="0"/>
          </a:p>
          <a:p>
            <a:pPr>
              <a:lnSpc>
                <a:spcPct val="110000"/>
              </a:lnSpc>
            </a:pPr>
            <a:r>
              <a:rPr lang="ko-KR" altLang="en-US" sz="2600" dirty="0"/>
              <a:t>모듈형 앱 </a:t>
            </a:r>
            <a:r>
              <a:rPr lang="en-US" altLang="ko-KR" sz="2600" dirty="0"/>
              <a:t>(</a:t>
            </a:r>
            <a:r>
              <a:rPr lang="ko-KR" altLang="en-US" sz="2600" dirty="0"/>
              <a:t>주요 이슈 및 기능 추가 가능</a:t>
            </a:r>
            <a:r>
              <a:rPr lang="en-US" altLang="ko-KR" sz="2600" dirty="0"/>
              <a:t>)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안전</a:t>
            </a:r>
            <a:r>
              <a:rPr lang="en-US" altLang="ko-KR" sz="2000" dirty="0"/>
              <a:t>, </a:t>
            </a:r>
            <a:r>
              <a:rPr lang="ko-KR" altLang="en-US" sz="2000" dirty="0"/>
              <a:t>보건</a:t>
            </a:r>
            <a:r>
              <a:rPr lang="en-US" altLang="ko-KR" sz="2000" dirty="0"/>
              <a:t>, </a:t>
            </a:r>
            <a:r>
              <a:rPr lang="ko-KR" altLang="en-US" sz="2000" dirty="0"/>
              <a:t>정책 및 제도</a:t>
            </a:r>
            <a:r>
              <a:rPr lang="en-US" altLang="ko-KR" sz="2000" dirty="0"/>
              <a:t>, </a:t>
            </a:r>
            <a:r>
              <a:rPr lang="ko-KR" altLang="en-US" sz="2000" dirty="0"/>
              <a:t>상담</a:t>
            </a:r>
            <a:r>
              <a:rPr lang="en-US" altLang="ko-KR" sz="2000" dirty="0"/>
              <a:t>(</a:t>
            </a:r>
            <a:r>
              <a:rPr lang="ko-KR" altLang="en-US" sz="2000" dirty="0"/>
              <a:t>법</a:t>
            </a:r>
            <a:r>
              <a:rPr lang="en-US" altLang="ko-KR" sz="2000" dirty="0"/>
              <a:t>,</a:t>
            </a:r>
            <a:r>
              <a:rPr lang="ko-KR" altLang="en-US" sz="2000" dirty="0"/>
              <a:t>의료</a:t>
            </a:r>
            <a:r>
              <a:rPr lang="en-US" altLang="ko-KR" sz="2000" dirty="0"/>
              <a:t>), </a:t>
            </a:r>
            <a:r>
              <a:rPr lang="ko-KR" altLang="en-US" sz="2000" dirty="0"/>
              <a:t>금융지원</a:t>
            </a:r>
            <a:r>
              <a:rPr lang="en-US" altLang="ko-KR" sz="2000" dirty="0"/>
              <a:t>, </a:t>
            </a:r>
            <a:r>
              <a:rPr lang="ko-KR" altLang="en-US" sz="2000" dirty="0"/>
              <a:t>동종 커뮤니티</a:t>
            </a:r>
            <a:r>
              <a:rPr lang="en-US" altLang="ko-KR" sz="2000" dirty="0"/>
              <a:t>, </a:t>
            </a:r>
            <a:r>
              <a:rPr lang="ko-KR" altLang="en-US" sz="2000" dirty="0"/>
              <a:t>자유게시판</a:t>
            </a:r>
            <a:r>
              <a:rPr lang="en-US" altLang="ko-KR" sz="2000" dirty="0"/>
              <a:t>, </a:t>
            </a:r>
            <a:r>
              <a:rPr lang="ko-KR" altLang="en-US" sz="2000" dirty="0"/>
              <a:t>참여마당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맨토링</a:t>
            </a:r>
            <a:r>
              <a:rPr lang="ko-KR" altLang="en-US" sz="2000" dirty="0"/>
              <a:t> 프로그램 등</a:t>
            </a:r>
          </a:p>
          <a:p>
            <a:pPr>
              <a:lnSpc>
                <a:spcPct val="110000"/>
              </a:lnSpc>
            </a:pPr>
            <a:endParaRPr lang="ko-KR" altLang="en-US" sz="2400" dirty="0"/>
          </a:p>
          <a:p>
            <a:pPr>
              <a:lnSpc>
                <a:spcPct val="110000"/>
              </a:lnSpc>
            </a:pPr>
            <a:r>
              <a:rPr lang="ko-KR" altLang="en-US" sz="2600" dirty="0"/>
              <a:t>운영 형태 및 참여 독려 방안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당근 활용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패널티는</a:t>
            </a:r>
            <a:r>
              <a:rPr lang="ko-KR" altLang="en-US" sz="2000" dirty="0"/>
              <a:t> 노</a:t>
            </a:r>
            <a:r>
              <a:rPr lang="en-US" altLang="ko-KR" sz="2000" dirty="0"/>
              <a:t>~</a:t>
            </a:r>
            <a:r>
              <a:rPr lang="ko-KR" altLang="en-US" sz="2000" dirty="0"/>
              <a:t>노</a:t>
            </a:r>
            <a:r>
              <a:rPr lang="en-US" altLang="ko-KR" sz="2000" dirty="0"/>
              <a:t>~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포인트 제도를 통한 참여 유도 </a:t>
            </a:r>
            <a:r>
              <a:rPr lang="en-US" altLang="ko-KR" sz="2000" dirty="0"/>
              <a:t>(</a:t>
            </a:r>
            <a:r>
              <a:rPr lang="ko-KR" altLang="en-US" sz="2000" dirty="0"/>
              <a:t>안전교육 이수</a:t>
            </a:r>
            <a:r>
              <a:rPr lang="en-US" altLang="ko-KR" sz="2000" dirty="0"/>
              <a:t>, </a:t>
            </a:r>
            <a:r>
              <a:rPr lang="ko-KR" altLang="en-US" sz="2000" dirty="0"/>
              <a:t>규범 준수 서약</a:t>
            </a:r>
            <a:r>
              <a:rPr lang="en-US" altLang="ko-KR" sz="2000" dirty="0"/>
              <a:t>, </a:t>
            </a:r>
            <a:r>
              <a:rPr lang="ko-KR" altLang="en-US" sz="2000" dirty="0"/>
              <a:t>검진 결과 등록</a:t>
            </a:r>
            <a:r>
              <a:rPr lang="en-US" altLang="ko-KR" sz="2000" dirty="0"/>
              <a:t>, </a:t>
            </a:r>
            <a:r>
              <a:rPr lang="ko-KR" altLang="en-US" sz="2000" dirty="0"/>
              <a:t>기존 플랫폼의 높은 평점 등</a:t>
            </a:r>
            <a:r>
              <a:rPr lang="en-US" altLang="ko-KR" sz="2000" dirty="0"/>
              <a:t>)</a:t>
            </a:r>
          </a:p>
          <a:p>
            <a:pPr lvl="1">
              <a:lnSpc>
                <a:spcPct val="110000"/>
              </a:lnSpc>
            </a:pPr>
            <a:r>
              <a:rPr lang="ko-KR" altLang="en-US" sz="2000" dirty="0"/>
              <a:t>포인트의 활용 </a:t>
            </a:r>
            <a:r>
              <a:rPr lang="en-US" altLang="ko-KR" sz="2000" dirty="0"/>
              <a:t>(</a:t>
            </a:r>
            <a:r>
              <a:rPr lang="ko-KR" altLang="en-US" sz="2000" dirty="0"/>
              <a:t>산재보험료</a:t>
            </a:r>
            <a:r>
              <a:rPr lang="en-US" altLang="ko-KR" sz="2000" dirty="0"/>
              <a:t>/</a:t>
            </a:r>
            <a:r>
              <a:rPr lang="ko-KR" altLang="en-US" sz="2000" dirty="0"/>
              <a:t>고용보험료 할인</a:t>
            </a:r>
            <a:r>
              <a:rPr lang="en-US" altLang="ko-KR" sz="2000" dirty="0"/>
              <a:t>, </a:t>
            </a:r>
            <a:r>
              <a:rPr lang="ko-KR" altLang="en-US" sz="2000" dirty="0"/>
              <a:t>생활자금대출 금리인하</a:t>
            </a:r>
            <a:r>
              <a:rPr lang="en-US" altLang="ko-KR" sz="2000" dirty="0"/>
              <a:t>, </a:t>
            </a:r>
            <a:r>
              <a:rPr lang="ko-KR" altLang="en-US" sz="2000" dirty="0"/>
              <a:t>안전교육 이수 인정</a:t>
            </a:r>
            <a:r>
              <a:rPr lang="en-US" altLang="ko-KR" sz="2000" dirty="0"/>
              <a:t>, </a:t>
            </a:r>
            <a:r>
              <a:rPr lang="ko-KR" altLang="en-US" sz="2000" dirty="0"/>
              <a:t>의사 및 변호사 상담 등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66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E10B4-FA8B-4861-B1C0-E10BD08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2. </a:t>
            </a:r>
            <a:r>
              <a:rPr lang="ko-KR" altLang="en-US" sz="4000" dirty="0"/>
              <a:t>기존</a:t>
            </a:r>
            <a:r>
              <a:rPr lang="en-US" altLang="ko-KR" sz="4000" dirty="0"/>
              <a:t> </a:t>
            </a:r>
            <a:r>
              <a:rPr lang="ko-KR" altLang="en-US" sz="4000" dirty="0"/>
              <a:t>플랫폼의 활용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214B30-B6AD-43A9-87F7-4E913FD81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10000"/>
              </a:lnSpc>
            </a:pPr>
            <a:r>
              <a:rPr lang="ko-KR" altLang="en-US" sz="6800" dirty="0" err="1"/>
              <a:t>플랫폼앱</a:t>
            </a:r>
            <a:r>
              <a:rPr lang="ko-KR" altLang="en-US" sz="6800" dirty="0"/>
              <a:t> 캠페인</a:t>
            </a:r>
          </a:p>
          <a:p>
            <a:pPr lvl="1">
              <a:lnSpc>
                <a:spcPct val="110000"/>
              </a:lnSpc>
            </a:pPr>
            <a:r>
              <a:rPr lang="ko-KR" altLang="en-US" sz="5200" dirty="0"/>
              <a:t>인식 전환 </a:t>
            </a:r>
            <a:r>
              <a:rPr lang="en-US" altLang="ko-KR" sz="5200" dirty="0"/>
              <a:t>short/Nudge </a:t>
            </a:r>
            <a:r>
              <a:rPr lang="ko-KR" altLang="en-US" sz="5200" dirty="0"/>
              <a:t>캠페인 </a:t>
            </a:r>
            <a:r>
              <a:rPr lang="en-US" altLang="ko-KR" sz="5200" dirty="0"/>
              <a:t>(ex </a:t>
            </a:r>
            <a:r>
              <a:rPr lang="ko-KR" altLang="en-US" sz="5200" dirty="0"/>
              <a:t>라이더 가족 사진 띄우기</a:t>
            </a:r>
            <a:r>
              <a:rPr lang="en-US" altLang="ko-KR" sz="5200" dirty="0"/>
              <a:t>, </a:t>
            </a:r>
            <a:r>
              <a:rPr lang="ko-KR" altLang="en-US" sz="5200" dirty="0" err="1"/>
              <a:t>메세지</a:t>
            </a:r>
            <a:r>
              <a:rPr lang="ko-KR" altLang="en-US" sz="5200" dirty="0"/>
              <a:t> 등</a:t>
            </a:r>
            <a:r>
              <a:rPr lang="en-US" altLang="ko-KR" sz="5200" dirty="0"/>
              <a:t>)</a:t>
            </a:r>
          </a:p>
          <a:p>
            <a:pPr>
              <a:lnSpc>
                <a:spcPct val="110000"/>
              </a:lnSpc>
            </a:pPr>
            <a:endParaRPr lang="en-US" altLang="ko-KR" sz="6800" dirty="0"/>
          </a:p>
          <a:p>
            <a:pPr>
              <a:lnSpc>
                <a:spcPct val="110000"/>
              </a:lnSpc>
            </a:pPr>
            <a:r>
              <a:rPr lang="ko-KR" altLang="en-US" sz="6800" dirty="0" err="1"/>
              <a:t>노동자앱</a:t>
            </a:r>
            <a:r>
              <a:rPr lang="ko-KR" altLang="en-US" sz="6800" dirty="0"/>
              <a:t> 캠페인</a:t>
            </a:r>
          </a:p>
          <a:p>
            <a:pPr lvl="1">
              <a:lnSpc>
                <a:spcPct val="110000"/>
              </a:lnSpc>
            </a:pPr>
            <a:r>
              <a:rPr lang="ko-KR" altLang="en-US" sz="4300" dirty="0"/>
              <a:t>안전 서약 캠페인</a:t>
            </a:r>
            <a:r>
              <a:rPr lang="en-US" altLang="ko-KR" sz="4300" dirty="0"/>
              <a:t>, </a:t>
            </a:r>
            <a:r>
              <a:rPr lang="ko-KR" altLang="en-US" sz="4300" dirty="0"/>
              <a:t>스트레칭</a:t>
            </a:r>
            <a:r>
              <a:rPr lang="en-US" altLang="ko-KR" sz="4300" dirty="0"/>
              <a:t>, </a:t>
            </a:r>
            <a:r>
              <a:rPr lang="ko-KR" altLang="en-US" sz="4300" dirty="0"/>
              <a:t>휴식 권고 등</a:t>
            </a:r>
          </a:p>
          <a:p>
            <a:pPr>
              <a:lnSpc>
                <a:spcPct val="110000"/>
              </a:lnSpc>
            </a:pPr>
            <a:endParaRPr lang="ko-KR" altLang="en-US" sz="6800" dirty="0"/>
          </a:p>
          <a:p>
            <a:pPr>
              <a:lnSpc>
                <a:spcPct val="110000"/>
              </a:lnSpc>
            </a:pPr>
            <a:r>
              <a:rPr lang="ko-KR" altLang="en-US" sz="6800" dirty="0" err="1"/>
              <a:t>소비자앱</a:t>
            </a:r>
            <a:r>
              <a:rPr lang="ko-KR" altLang="en-US" sz="6800" dirty="0"/>
              <a:t> 캠페인</a:t>
            </a:r>
          </a:p>
          <a:p>
            <a:pPr lvl="1">
              <a:lnSpc>
                <a:spcPct val="110000"/>
              </a:lnSpc>
            </a:pPr>
            <a:r>
              <a:rPr lang="en-US" altLang="ko-KR" sz="4300" dirty="0"/>
              <a:t>Donation for workers </a:t>
            </a:r>
            <a:r>
              <a:rPr lang="ko-KR" altLang="en-US" sz="4300" dirty="0"/>
              <a:t>기능 추가</a:t>
            </a:r>
          </a:p>
          <a:p>
            <a:pPr lvl="1">
              <a:lnSpc>
                <a:spcPct val="110000"/>
              </a:lnSpc>
            </a:pPr>
            <a:r>
              <a:rPr lang="ko-KR" altLang="en-US" sz="4300" dirty="0"/>
              <a:t>인식 전환 </a:t>
            </a:r>
            <a:r>
              <a:rPr lang="en-US" altLang="ko-KR" sz="4300" dirty="0"/>
              <a:t>short/Nudge </a:t>
            </a:r>
            <a:r>
              <a:rPr lang="ko-KR" altLang="en-US" sz="4300" dirty="0"/>
              <a:t>캠페인 </a:t>
            </a:r>
            <a:r>
              <a:rPr lang="en-US" altLang="ko-KR" sz="4300" dirty="0"/>
              <a:t>(ex </a:t>
            </a:r>
            <a:r>
              <a:rPr lang="ko-KR" altLang="en-US" sz="4300" dirty="0"/>
              <a:t>라이더 가족 사진 띄우기</a:t>
            </a:r>
            <a:r>
              <a:rPr lang="en-US" altLang="ko-KR" sz="4300" dirty="0"/>
              <a:t>, </a:t>
            </a:r>
            <a:r>
              <a:rPr lang="ko-KR" altLang="en-US" sz="4300" dirty="0" err="1"/>
              <a:t>메세지</a:t>
            </a:r>
            <a:r>
              <a:rPr lang="ko-KR" altLang="en-US" sz="4300" dirty="0"/>
              <a:t> 등</a:t>
            </a:r>
            <a:r>
              <a:rPr lang="en-US" altLang="ko-KR" sz="4300" dirty="0"/>
              <a:t>)</a:t>
            </a:r>
            <a:endParaRPr lang="ko-KR" altLang="en-US" sz="4300" dirty="0"/>
          </a:p>
        </p:txBody>
      </p:sp>
    </p:spTree>
    <p:extLst>
      <p:ext uri="{BB962C8B-B14F-4D97-AF65-F5344CB8AC3E}">
        <p14:creationId xmlns:p14="http://schemas.microsoft.com/office/powerpoint/2010/main" val="135717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93F58-1F1B-4572-B9DB-2791E4DD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333267-85A3-48CF-85FC-B25360E8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내용 </a:t>
            </a:r>
            <a:r>
              <a:rPr lang="en-US" altLang="ko-KR" dirty="0"/>
              <a:t>1. </a:t>
            </a:r>
            <a:r>
              <a:rPr lang="en-US" altLang="ko-KR" sz="2800" dirty="0"/>
              <a:t>(</a:t>
            </a:r>
            <a:r>
              <a:rPr lang="ko-KR" altLang="en-US" sz="2800" dirty="0"/>
              <a:t>가칭</a:t>
            </a:r>
            <a:r>
              <a:rPr lang="en-US" altLang="ko-KR" sz="2800" dirty="0"/>
              <a:t>, </a:t>
            </a:r>
            <a:r>
              <a:rPr lang="ko-KR" altLang="en-US" sz="2800" dirty="0"/>
              <a:t>앱</a:t>
            </a:r>
            <a:r>
              <a:rPr lang="en-US" altLang="ko-KR" sz="2800" dirty="0"/>
              <a:t>) </a:t>
            </a:r>
            <a:r>
              <a:rPr lang="ko-KR" altLang="en-US" sz="2800" dirty="0"/>
              <a:t>플랫폼 노동자 온라인 마당 제작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633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D71B1F26-7F8E-47D3-85E4-5113D79C9757}"/>
              </a:ext>
            </a:extLst>
          </p:cNvPr>
          <p:cNvSpPr/>
          <p:nvPr/>
        </p:nvSpPr>
        <p:spPr>
          <a:xfrm>
            <a:off x="7830589" y="4541707"/>
            <a:ext cx="4073236" cy="2142122"/>
          </a:xfrm>
          <a:prstGeom prst="rect">
            <a:avLst/>
          </a:prstGeom>
          <a:solidFill>
            <a:schemeClr val="accent4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38D8C57-446B-416D-8343-A76B309A2FCB}"/>
              </a:ext>
            </a:extLst>
          </p:cNvPr>
          <p:cNvSpPr/>
          <p:nvPr/>
        </p:nvSpPr>
        <p:spPr>
          <a:xfrm>
            <a:off x="7830589" y="1313411"/>
            <a:ext cx="4073236" cy="3175436"/>
          </a:xfrm>
          <a:prstGeom prst="rect">
            <a:avLst/>
          </a:prstGeom>
          <a:solidFill>
            <a:schemeClr val="accent5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AAE10B4-FA8B-4861-B1C0-E10BD08B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플랫폼 노동자 온라인 마당 구조</a:t>
            </a:r>
          </a:p>
        </p:txBody>
      </p:sp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35BEE0C5-C561-4742-804F-97B8030FE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357450"/>
              </p:ext>
            </p:extLst>
          </p:nvPr>
        </p:nvGraphicFramePr>
        <p:xfrm>
          <a:off x="3126682" y="2807228"/>
          <a:ext cx="3290888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41398" imgH="869756" progId="Excel.Sheet.12">
                  <p:embed/>
                </p:oleObj>
              </mc:Choice>
              <mc:Fallback>
                <p:oleObj name="Worksheet" r:id="rId2" imgW="1841398" imgH="8697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6682" y="2807228"/>
                        <a:ext cx="3290888" cy="155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>
            <a:extLst>
              <a:ext uri="{FF2B5EF4-FFF2-40B4-BE49-F238E27FC236}">
                <a16:creationId xmlns:a16="http://schemas.microsoft.com/office/drawing/2014/main" id="{15D9C1E0-82A5-47A7-A6E4-904C33455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654421"/>
              </p:ext>
            </p:extLst>
          </p:nvPr>
        </p:nvGraphicFramePr>
        <p:xfrm>
          <a:off x="8015257" y="1462087"/>
          <a:ext cx="1954065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365098" imgH="1085984" progId="Excel.Sheet.12">
                  <p:embed/>
                </p:oleObj>
              </mc:Choice>
              <mc:Fallback>
                <p:oleObj name="Worksheet" r:id="rId4" imgW="1365098" imgH="1085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15257" y="1462087"/>
                        <a:ext cx="1954065" cy="155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8C85752F-3734-48AD-AD6A-76ADD8AE07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11177"/>
              </p:ext>
            </p:extLst>
          </p:nvPr>
        </p:nvGraphicFramePr>
        <p:xfrm>
          <a:off x="8015256" y="3149333"/>
          <a:ext cx="1976260" cy="1259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365098" imgH="869756" progId="Excel.Sheet.12">
                  <p:embed/>
                </p:oleObj>
              </mc:Choice>
              <mc:Fallback>
                <p:oleObj name="Worksheet" r:id="rId6" imgW="1365098" imgH="8697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5256" y="3149333"/>
                        <a:ext cx="1976260" cy="1259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>
            <a:extLst>
              <a:ext uri="{FF2B5EF4-FFF2-40B4-BE49-F238E27FC236}">
                <a16:creationId xmlns:a16="http://schemas.microsoft.com/office/drawing/2014/main" id="{BCC9174A-4C6C-4D3A-B77D-D78C89E61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325500"/>
              </p:ext>
            </p:extLst>
          </p:nvPr>
        </p:nvGraphicFramePr>
        <p:xfrm>
          <a:off x="8015256" y="4691458"/>
          <a:ext cx="1976260" cy="188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365098" imgH="1301810" progId="Excel.Sheet.12">
                  <p:embed/>
                </p:oleObj>
              </mc:Choice>
              <mc:Fallback>
                <p:oleObj name="Worksheet" r:id="rId8" imgW="1365098" imgH="1301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15256" y="4691458"/>
                        <a:ext cx="1976260" cy="188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>
            <a:extLst>
              <a:ext uri="{FF2B5EF4-FFF2-40B4-BE49-F238E27FC236}">
                <a16:creationId xmlns:a16="http://schemas.microsoft.com/office/drawing/2014/main" id="{F2068A0A-2F99-43F7-A183-84D2E9EC9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278044"/>
              </p:ext>
            </p:extLst>
          </p:nvPr>
        </p:nvGraphicFramePr>
        <p:xfrm>
          <a:off x="474402" y="2690849"/>
          <a:ext cx="1535154" cy="179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0" imgW="926998" imgH="1085984" progId="Excel.Sheet.12">
                  <p:embed/>
                </p:oleObj>
              </mc:Choice>
              <mc:Fallback>
                <p:oleObj name="Worksheet" r:id="rId10" imgW="926998" imgH="1085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4402" y="2690849"/>
                        <a:ext cx="1535154" cy="1798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BB009E2-63A7-42E4-8809-1A89B557E6CB}"/>
              </a:ext>
            </a:extLst>
          </p:cNvPr>
          <p:cNvCxnSpPr/>
          <p:nvPr/>
        </p:nvCxnSpPr>
        <p:spPr>
          <a:xfrm>
            <a:off x="2261062" y="3524596"/>
            <a:ext cx="5902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8AEB6557-51F5-418E-B1DD-DFA56D0388F8}"/>
              </a:ext>
            </a:extLst>
          </p:cNvPr>
          <p:cNvCxnSpPr>
            <a:cxnSpLocks/>
          </p:cNvCxnSpPr>
          <p:nvPr/>
        </p:nvCxnSpPr>
        <p:spPr>
          <a:xfrm flipV="1">
            <a:off x="6758248" y="2884516"/>
            <a:ext cx="573577" cy="649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AA4C241-3AB1-4B2A-BAE4-55A262409E7E}"/>
              </a:ext>
            </a:extLst>
          </p:cNvPr>
          <p:cNvCxnSpPr>
            <a:cxnSpLocks/>
          </p:cNvCxnSpPr>
          <p:nvPr/>
        </p:nvCxnSpPr>
        <p:spPr>
          <a:xfrm>
            <a:off x="6758248" y="3524596"/>
            <a:ext cx="7618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4EE1E520-727E-4BB1-865A-87008C70ED32}"/>
              </a:ext>
            </a:extLst>
          </p:cNvPr>
          <p:cNvCxnSpPr>
            <a:cxnSpLocks/>
          </p:cNvCxnSpPr>
          <p:nvPr/>
        </p:nvCxnSpPr>
        <p:spPr>
          <a:xfrm>
            <a:off x="6758247" y="3545516"/>
            <a:ext cx="573578" cy="569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EF7E996-2A78-4003-BD6C-C08B24B10909}"/>
              </a:ext>
            </a:extLst>
          </p:cNvPr>
          <p:cNvSpPr txBox="1"/>
          <p:nvPr/>
        </p:nvSpPr>
        <p:spPr>
          <a:xfrm>
            <a:off x="10307843" y="2690849"/>
            <a:ext cx="129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Point</a:t>
            </a:r>
            <a:r>
              <a:rPr lang="ko-KR" altLang="en-US" b="1" dirty="0"/>
              <a:t> 획득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18E03F-0C30-43CF-87AF-534AD76E1DDF}"/>
              </a:ext>
            </a:extLst>
          </p:cNvPr>
          <p:cNvSpPr txBox="1"/>
          <p:nvPr/>
        </p:nvSpPr>
        <p:spPr>
          <a:xfrm>
            <a:off x="10307843" y="5512075"/>
            <a:ext cx="1299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Point</a:t>
            </a:r>
            <a:r>
              <a:rPr lang="ko-KR" altLang="en-US" b="1" dirty="0"/>
              <a:t> 사용</a:t>
            </a:r>
          </a:p>
        </p:txBody>
      </p:sp>
    </p:spTree>
    <p:extLst>
      <p:ext uri="{BB962C8B-B14F-4D97-AF65-F5344CB8AC3E}">
        <p14:creationId xmlns:p14="http://schemas.microsoft.com/office/powerpoint/2010/main" val="275178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356</Words>
  <Application>Microsoft Office PowerPoint</Application>
  <PresentationFormat>와이드스크린</PresentationFormat>
  <Paragraphs>66</Paragraphs>
  <Slides>17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맑은 고딕</vt:lpstr>
      <vt:lpstr>Arial</vt:lpstr>
      <vt:lpstr>Office 테마</vt:lpstr>
      <vt:lpstr>Microsoft Excel 워크시트</vt:lpstr>
      <vt:lpstr>플랫폼 노동건강 아이디어톤</vt:lpstr>
      <vt:lpstr>PowerPoint 프레젠테이션</vt:lpstr>
      <vt:lpstr>왜?</vt:lpstr>
      <vt:lpstr>그래서!</vt:lpstr>
      <vt:lpstr>PowerPoint 프레젠테이션</vt:lpstr>
      <vt:lpstr>1. (가칭, 앱) 플랫폼 노동자 온라인 마당 제작 </vt:lpstr>
      <vt:lpstr>2. 기존 플랫폼의 활용</vt:lpstr>
      <vt:lpstr>PowerPoint 프레젠테이션</vt:lpstr>
      <vt:lpstr>플랫폼 노동자 온라인 마당 구조</vt:lpstr>
      <vt:lpstr>Point 획득</vt:lpstr>
      <vt:lpstr>Point 사용</vt:lpstr>
      <vt:lpstr>PowerPoint 프레젠테이션</vt:lpstr>
      <vt:lpstr>플랫폼앱 캠페인</vt:lpstr>
      <vt:lpstr>노동자앱 캠페인</vt:lpstr>
      <vt:lpstr>소비자앱 캠페인</vt:lpstr>
      <vt:lpstr>기대효과 및 제한점</vt:lpstr>
      <vt:lpstr>결론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플랫폼 노동건강 아이디어톤</dc:title>
  <dc:creator>LeeWanhyung</dc:creator>
  <cp:lastModifiedBy>LeeWanhyung</cp:lastModifiedBy>
  <cp:revision>6</cp:revision>
  <dcterms:created xsi:type="dcterms:W3CDTF">2021-01-18T01:53:13Z</dcterms:created>
  <dcterms:modified xsi:type="dcterms:W3CDTF">2021-01-18T02:43:17Z</dcterms:modified>
</cp:coreProperties>
</file>