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5"/>
    <p:sldMasterId id="2147483677" r:id="rId6"/>
    <p:sldMasterId id="214748367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y="5143500" cx="9144000"/>
  <p:notesSz cx="6858000" cy="9144000"/>
  <p:embeddedFontLst>
    <p:embeddedFont>
      <p:font typeface="Nanum Gothic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FAF0C0-6EAF-4976-98BE-0DDDDC541400}">
  <a:tblStyle styleId="{92FAF0C0-6EAF-4976-98BE-0DDDDC541400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NanumGothic-bold.fntdata"/><Relationship Id="rId30" Type="http://schemas.openxmlformats.org/officeDocument/2006/relationships/font" Target="fonts/NanumGothic-regular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e346899bd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ae346899bd_2_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e346899bd_2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ae346899bd_2_3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b7091f4188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b7091f4188_1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b7091f4188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gb7091f4188_1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b7091f4188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b7091f4188_1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b7091f4188_6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b7091f4188_6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b7091f4188_6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b7091f4188_6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b7091f4188_6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gb7091f4188_6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b7091f4188_6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gb7091f4188_6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b7091f4188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gb7091f4188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ae346899bd_2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gae346899bd_2_3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e34689a3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2019년 한국고용정보원 자료에 따르면, 플랫폼경제종사자의 상당수가 대리운전 직종에 종사하고 있음.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ae34689a32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ae346899bd_2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gae346899bd_2_3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ae346899bd_2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gae346899bd_2_3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ae34689a3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ae34689a32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b70904a5e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다른 플랫폼종사자에 비하여 월 평균 수입이 낮고, 하루 평균 순수 노동시간은 적지만 대기시간까지 포함하면 다른 플랫폼종사자와 비슷한 정도임.</a:t>
            </a:r>
            <a:endParaRPr/>
          </a:p>
        </p:txBody>
      </p:sp>
      <p:sp>
        <p:nvSpPr>
          <p:cNvPr id="253" name="Google Shape;253;gb70904a5ed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b70904a5e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b70904a5ed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e346899bd_2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ko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플랫폼 노동자중 대리운전기사의 각 종 이슈들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ko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(건강이슈, 안전이슈, 감정노동, 코로나상황에서도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ko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일정시간 이상 대면해야 하는 상황 등)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ko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플랫폼 노둥자의 다양한 문제를 복합적으로 갖고 있는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ko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직군 중 하나인 대리운전기사에 집중하겠음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ae346899bd_2_20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b7091f4188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ko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플랫폼 노동자중 대리운전기사의 각 종 이슈들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ko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(건강이슈, 안전이슈, 감정노동, 코로나상황에서도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ko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일정시간 이상 대면해야 하는 상황 등)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ko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플랫폼 노둥자의 다양한 문제를 복합적으로 갖고 있는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ko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직군 중 하나인 대리운전기사에 집중하겠음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b7091f4188_2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e346899bd_2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ae346899bd_2_20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ae34689a32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ae34689a32_0_1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508000" y="1620442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1" type="ftr"/>
          </p:nvPr>
        </p:nvSpPr>
        <p:spPr>
          <a:xfrm>
            <a:off x="508000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만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1" type="ftr"/>
          </p:nvPr>
        </p:nvSpPr>
        <p:spPr>
          <a:xfrm>
            <a:off x="508000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 showMasterSp="0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7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97" name="Google Shape;97;p1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8" name="Google Shape;98;p1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9" name="Google Shape;99;p1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0" name="Google Shape;100;p1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01" name="Google Shape;101;p1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03" name="Google Shape;103;p1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04" name="Google Shape;104;p1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05" name="Google Shape;105;p1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p17"/>
          <p:cNvSpPr txBox="1"/>
          <p:nvPr>
            <p:ph type="ctrTitle"/>
          </p:nvPr>
        </p:nvSpPr>
        <p:spPr>
          <a:xfrm>
            <a:off x="1130300" y="1803400"/>
            <a:ext cx="5825202" cy="123472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  <a:defRPr sz="41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subTitle"/>
          </p:nvPr>
        </p:nvSpPr>
        <p:spPr>
          <a:xfrm>
            <a:off x="1130300" y="3038125"/>
            <a:ext cx="5825202" cy="8226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508000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 type="obj">
  <p:cSld name="OBJEC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508000" y="1620442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1" type="ftr"/>
          </p:nvPr>
        </p:nvSpPr>
        <p:spPr>
          <a:xfrm>
            <a:off x="508000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구역 머리글" type="secHead">
  <p:cSld name="SECTION_HEADER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508001" y="2025650"/>
            <a:ext cx="6447501" cy="136993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508001" y="3395586"/>
            <a:ext cx="6447501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508000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콘텐츠 2개" type="twoObj">
  <p:cSld name="TWO_OBJECT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508000" y="1620442"/>
            <a:ext cx="3138026" cy="29105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2" type="body"/>
          </p:nvPr>
        </p:nvSpPr>
        <p:spPr>
          <a:xfrm>
            <a:off x="3817477" y="1620442"/>
            <a:ext cx="3138025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1" type="ftr"/>
          </p:nvPr>
        </p:nvSpPr>
        <p:spPr>
          <a:xfrm>
            <a:off x="508000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비교" type="twoTxTwoObj">
  <p:cSld name="TWO_OBJECTS_WITH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506809" y="1620737"/>
            <a:ext cx="3139217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34" name="Google Shape;134;p21"/>
          <p:cNvSpPr txBox="1"/>
          <p:nvPr>
            <p:ph idx="2" type="body"/>
          </p:nvPr>
        </p:nvSpPr>
        <p:spPr>
          <a:xfrm>
            <a:off x="506809" y="2052934"/>
            <a:ext cx="3139217" cy="24780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3" type="body"/>
          </p:nvPr>
        </p:nvSpPr>
        <p:spPr>
          <a:xfrm>
            <a:off x="3816287" y="1620737"/>
            <a:ext cx="3139213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36" name="Google Shape;136;p21"/>
          <p:cNvSpPr txBox="1"/>
          <p:nvPr>
            <p:ph idx="4" type="body"/>
          </p:nvPr>
        </p:nvSpPr>
        <p:spPr>
          <a:xfrm>
            <a:off x="3816288" y="2052934"/>
            <a:ext cx="3139213" cy="24780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508000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빈 화면" type="blank">
  <p:cSld name="BLANK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1" type="ftr"/>
          </p:nvPr>
        </p:nvSpPr>
        <p:spPr>
          <a:xfrm>
            <a:off x="508000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콘텐츠" type="objTx">
  <p:cSld name="OBJECT_WITH_CAPTIO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508000" y="1123953"/>
            <a:ext cx="2890896" cy="9588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rebuchet MS"/>
              <a:buNone/>
              <a:defRPr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3570346" y="386193"/>
            <a:ext cx="3385156" cy="41448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2" type="body"/>
          </p:nvPr>
        </p:nvSpPr>
        <p:spPr>
          <a:xfrm>
            <a:off x="508000" y="2082802"/>
            <a:ext cx="2890896" cy="19383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9pPr>
          </a:lstStyle>
          <a:p/>
        </p:txBody>
      </p:sp>
      <p:sp>
        <p:nvSpPr>
          <p:cNvPr id="148" name="Google Shape;148;p23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1" type="ftr"/>
          </p:nvPr>
        </p:nvSpPr>
        <p:spPr>
          <a:xfrm>
            <a:off x="508000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그림" type="picTx">
  <p:cSld name="PICTURE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508000" y="3600450"/>
            <a:ext cx="64475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4"/>
          <p:cNvSpPr/>
          <p:nvPr>
            <p:ph idx="2" type="pic"/>
          </p:nvPr>
        </p:nvSpPr>
        <p:spPr>
          <a:xfrm>
            <a:off x="508000" y="457200"/>
            <a:ext cx="6447501" cy="288428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508000" y="4025503"/>
            <a:ext cx="6447500" cy="5055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55" name="Google Shape;155;p24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1" type="ftr"/>
          </p:nvPr>
        </p:nvSpPr>
        <p:spPr>
          <a:xfrm>
            <a:off x="508000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캡션">
  <p:cSld name="제목 및 캡션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508001" y="457200"/>
            <a:ext cx="6447501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508001" y="3352800"/>
            <a:ext cx="6447501" cy="1178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1" name="Google Shape;161;p25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25"/>
          <p:cNvSpPr txBox="1"/>
          <p:nvPr>
            <p:ph idx="11" type="ftr"/>
          </p:nvPr>
        </p:nvSpPr>
        <p:spPr>
          <a:xfrm>
            <a:off x="508000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인용문">
  <p:cSld name="캡션 있는 인용문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698500" y="457200"/>
            <a:ext cx="6070601" cy="226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1024604" y="2724150"/>
            <a:ext cx="5418393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67" name="Google Shape;167;p26"/>
          <p:cNvSpPr txBox="1"/>
          <p:nvPr>
            <p:ph idx="2" type="body"/>
          </p:nvPr>
        </p:nvSpPr>
        <p:spPr>
          <a:xfrm>
            <a:off x="508001" y="3352800"/>
            <a:ext cx="6447501" cy="1178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8" name="Google Shape;168;p26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26"/>
          <p:cNvSpPr txBox="1"/>
          <p:nvPr>
            <p:ph idx="11" type="ftr"/>
          </p:nvPr>
        </p:nvSpPr>
        <p:spPr>
          <a:xfrm>
            <a:off x="508000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406403" y="592783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72" name="Google Shape;172;p26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명함">
  <p:cSld name="명함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508001" y="1448991"/>
            <a:ext cx="6447501" cy="194659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6" name="Google Shape;176;p27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27"/>
          <p:cNvSpPr txBox="1"/>
          <p:nvPr>
            <p:ph idx="11" type="ftr"/>
          </p:nvPr>
        </p:nvSpPr>
        <p:spPr>
          <a:xfrm>
            <a:off x="508000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27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인용문 있는 명함">
  <p:cSld name="인용문 있는 명함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698500" y="457200"/>
            <a:ext cx="6070601" cy="226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507999" y="3009900"/>
            <a:ext cx="6447502" cy="38568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82" name="Google Shape;182;p28"/>
          <p:cNvSpPr txBox="1"/>
          <p:nvPr>
            <p:ph idx="2" type="body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3" name="Google Shape;183;p28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28"/>
          <p:cNvSpPr txBox="1"/>
          <p:nvPr>
            <p:ph idx="11" type="ftr"/>
          </p:nvPr>
        </p:nvSpPr>
        <p:spPr>
          <a:xfrm>
            <a:off x="508000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8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186" name="Google Shape;186;p28"/>
          <p:cNvSpPr txBox="1"/>
          <p:nvPr/>
        </p:nvSpPr>
        <p:spPr>
          <a:xfrm>
            <a:off x="406403" y="592783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87" name="Google Shape;187;p28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6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참 또는 거짓">
  <p:cSld name="참 또는 거짓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514349" y="457200"/>
            <a:ext cx="6441152" cy="226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507999" y="3009900"/>
            <a:ext cx="6447502" cy="38568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91" name="Google Shape;191;p29"/>
          <p:cNvSpPr txBox="1"/>
          <p:nvPr>
            <p:ph idx="2" type="body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2" name="Google Shape;192;p29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29"/>
          <p:cNvSpPr txBox="1"/>
          <p:nvPr>
            <p:ph idx="11" type="ftr"/>
          </p:nvPr>
        </p:nvSpPr>
        <p:spPr>
          <a:xfrm>
            <a:off x="508000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29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세로 텍스트" type="vertTx">
  <p:cSld name="VERTICAL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 rot="5400000">
            <a:off x="2276461" y="-148019"/>
            <a:ext cx="2910580" cy="64475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98" name="Google Shape;198;p30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0"/>
          <p:cNvSpPr txBox="1"/>
          <p:nvPr>
            <p:ph idx="11" type="ftr"/>
          </p:nvPr>
        </p:nvSpPr>
        <p:spPr>
          <a:xfrm>
            <a:off x="508000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30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세로 제목 및 텍스트" type="vertTitleAndTx">
  <p:cSld name="VERTICAL_TITLE_AND_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 rot="5400000">
            <a:off x="4495739" y="1937215"/>
            <a:ext cx="3938588" cy="97855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 rot="5400000">
            <a:off x="1186264" y="-221063"/>
            <a:ext cx="3938587" cy="52951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204" name="Google Shape;204;p31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5" name="Google Shape;205;p31"/>
          <p:cNvSpPr txBox="1"/>
          <p:nvPr>
            <p:ph idx="11" type="ftr"/>
          </p:nvPr>
        </p:nvSpPr>
        <p:spPr>
          <a:xfrm>
            <a:off x="508000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6" name="Google Shape;206;p31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52" name="Google Shape;52;p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3" name="Google Shape;53;p1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4" name="Google Shape;54;p1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55" name="Google Shape;55;p1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6" name="Google Shape;56;p1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58" name="Google Shape;58;p1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59" name="Google Shape;59;p1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60" name="Google Shape;60;p1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13"/>
          <p:cNvSpPr txBox="1"/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508000" y="1620442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►"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21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79400" lvl="2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73050" lvl="3" marL="182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7305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7305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305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305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305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1" type="ftr"/>
          </p:nvPr>
        </p:nvSpPr>
        <p:spPr>
          <a:xfrm>
            <a:off x="508000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75" name="Google Shape;75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" name="Google Shape;76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7" name="Google Shape;77;p1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78" name="Google Shape;78;p1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79" name="Google Shape;79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81" name="Google Shape;81;p1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82" name="Google Shape;82;p1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83" name="Google Shape;83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" name="Google Shape;85;p15"/>
          <p:cNvSpPr txBox="1"/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508000" y="1620442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21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79400" lvl="2" marL="1371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73050" lvl="3" marL="1828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73050" lvl="4" marL="22860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7305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305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305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305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11" type="ftr"/>
          </p:nvPr>
        </p:nvSpPr>
        <p:spPr>
          <a:xfrm>
            <a:off x="508000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6442997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Relationship Id="rId5" Type="http://schemas.openxmlformats.org/officeDocument/2006/relationships/image" Target="../media/image8.jpg"/><Relationship Id="rId6" Type="http://schemas.openxmlformats.org/officeDocument/2006/relationships/image" Target="../media/image16.jpg"/><Relationship Id="rId7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13" name="Google Shape;213;p32"/>
          <p:cNvCxnSpPr/>
          <p:nvPr/>
        </p:nvCxnSpPr>
        <p:spPr>
          <a:xfrm>
            <a:off x="2965032" y="0"/>
            <a:ext cx="914400" cy="5143500"/>
          </a:xfrm>
          <a:prstGeom prst="straightConnector1">
            <a:avLst/>
          </a:prstGeom>
          <a:noFill/>
          <a:ln cap="flat" cmpd="sng" w="9525">
            <a:solidFill>
              <a:srgbClr val="6C911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4" name="Google Shape;214;p32"/>
          <p:cNvCxnSpPr/>
          <p:nvPr/>
        </p:nvCxnSpPr>
        <p:spPr>
          <a:xfrm flipH="1">
            <a:off x="1599781" y="2761060"/>
            <a:ext cx="3572669" cy="2382440"/>
          </a:xfrm>
          <a:prstGeom prst="straightConnector1">
            <a:avLst/>
          </a:prstGeom>
          <a:noFill/>
          <a:ln cap="flat" cmpd="sng" w="9525">
            <a:solidFill>
              <a:srgbClr val="FEFEFE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5" name="Google Shape;215;p32"/>
          <p:cNvSpPr/>
          <p:nvPr/>
        </p:nvSpPr>
        <p:spPr>
          <a:xfrm>
            <a:off x="2493473" y="-6350"/>
            <a:ext cx="2255512" cy="5149850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</p:sp>
      <p:sp>
        <p:nvSpPr>
          <p:cNvPr id="216" name="Google Shape;216;p32"/>
          <p:cNvSpPr/>
          <p:nvPr/>
        </p:nvSpPr>
        <p:spPr>
          <a:xfrm>
            <a:off x="2809948" y="-6350"/>
            <a:ext cx="1941419" cy="5149850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217" name="Google Shape;217;p32"/>
          <p:cNvSpPr/>
          <p:nvPr/>
        </p:nvSpPr>
        <p:spPr>
          <a:xfrm>
            <a:off x="2306616" y="2286000"/>
            <a:ext cx="2444750" cy="2857500"/>
          </a:xfrm>
          <a:prstGeom prst="triangle">
            <a:avLst>
              <a:gd fmla="val 100000" name="adj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2"/>
          <p:cNvSpPr/>
          <p:nvPr/>
        </p:nvSpPr>
        <p:spPr>
          <a:xfrm>
            <a:off x="2608241" y="-6350"/>
            <a:ext cx="2140744" cy="5149850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3F7818">
              <a:alpha val="69803"/>
            </a:srgbClr>
          </a:solidFill>
          <a:ln>
            <a:noFill/>
          </a:ln>
        </p:spPr>
      </p:sp>
      <p:sp>
        <p:nvSpPr>
          <p:cNvPr id="219" name="Google Shape;219;p32"/>
          <p:cNvSpPr/>
          <p:nvPr/>
        </p:nvSpPr>
        <p:spPr>
          <a:xfrm>
            <a:off x="3386116" y="2692400"/>
            <a:ext cx="1362869" cy="2451100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2"/>
          <p:cNvSpPr txBox="1"/>
          <p:nvPr>
            <p:ph type="title"/>
          </p:nvPr>
        </p:nvSpPr>
        <p:spPr>
          <a:xfrm>
            <a:off x="330375" y="630900"/>
            <a:ext cx="3836100" cy="38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700"/>
              <a:buFont typeface="Arial"/>
              <a:buNone/>
            </a:pPr>
            <a:r>
              <a:rPr b="1" lang="ko" sz="3600">
                <a:solidFill>
                  <a:srgbClr val="FEFEFE"/>
                </a:solidFill>
                <a:latin typeface="Nanum Gothic"/>
                <a:ea typeface="Nanum Gothic"/>
                <a:cs typeface="Nanum Gothic"/>
                <a:sym typeface="Nanum Gothic"/>
              </a:rPr>
              <a:t>플랫폼 노동 건강 </a:t>
            </a:r>
            <a:endParaRPr b="1" sz="3600">
              <a:solidFill>
                <a:srgbClr val="FEFEFE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700"/>
              <a:buFont typeface="Arial"/>
              <a:buNone/>
            </a:pPr>
            <a:r>
              <a:rPr b="1" lang="ko" sz="3600">
                <a:solidFill>
                  <a:srgbClr val="FEFEFE"/>
                </a:solidFill>
                <a:latin typeface="Nanum Gothic"/>
                <a:ea typeface="Nanum Gothic"/>
                <a:cs typeface="Nanum Gothic"/>
                <a:sym typeface="Nanum Gothic"/>
              </a:rPr>
              <a:t>아이디어톤</a:t>
            </a:r>
            <a:br>
              <a:rPr lang="ko" sz="2900">
                <a:solidFill>
                  <a:srgbClr val="FEFEFE"/>
                </a:solidFill>
                <a:latin typeface="Nanum Gothic"/>
                <a:ea typeface="Nanum Gothic"/>
                <a:cs typeface="Nanum Gothic"/>
                <a:sym typeface="Nanum Gothic"/>
              </a:rPr>
            </a:br>
            <a:br>
              <a:rPr lang="ko" sz="1500">
                <a:solidFill>
                  <a:srgbClr val="FEFEFE"/>
                </a:solidFill>
                <a:latin typeface="Nanum Gothic"/>
                <a:ea typeface="Nanum Gothic"/>
                <a:cs typeface="Nanum Gothic"/>
                <a:sym typeface="Nanum Gothic"/>
              </a:rPr>
            </a:br>
            <a:r>
              <a:rPr lang="ko" sz="1500">
                <a:solidFill>
                  <a:srgbClr val="FEFEFE"/>
                </a:solidFill>
                <a:latin typeface="Nanum Gothic"/>
                <a:ea typeface="Nanum Gothic"/>
                <a:cs typeface="Nanum Gothic"/>
                <a:sym typeface="Nanum Gothic"/>
              </a:rPr>
              <a:t>(2021.1.20.)</a:t>
            </a:r>
            <a:endParaRPr sz="1500">
              <a:solidFill>
                <a:srgbClr val="FEFEFE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21" name="Google Shape;221;p32"/>
          <p:cNvSpPr/>
          <p:nvPr/>
        </p:nvSpPr>
        <p:spPr>
          <a:xfrm>
            <a:off x="3811615" y="-6350"/>
            <a:ext cx="5332384" cy="5149850"/>
          </a:xfrm>
          <a:custGeom>
            <a:rect b="b" l="l" r="r" t="t"/>
            <a:pathLst>
              <a:path extrusionOk="0" h="6866467" w="7109846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2" name="Google Shape;222;p32"/>
          <p:cNvSpPr txBox="1"/>
          <p:nvPr>
            <p:ph idx="1" type="body"/>
          </p:nvPr>
        </p:nvSpPr>
        <p:spPr>
          <a:xfrm>
            <a:off x="4276374" y="457200"/>
            <a:ext cx="4710600" cy="38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54000" lvl="0" marL="2540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ko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2팀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254000" rtl="0" algn="l"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ko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(김지현, 오종은,오주연, 이학열) 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/>
          <p:nvPr>
            <p:ph type="title"/>
          </p:nvPr>
        </p:nvSpPr>
        <p:spPr>
          <a:xfrm>
            <a:off x="454212" y="425264"/>
            <a:ext cx="6447501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2700"/>
              <a:buFont typeface="Arial"/>
              <a:buNone/>
            </a:pPr>
            <a:r>
              <a:rPr b="1" lang="ko">
                <a:solidFill>
                  <a:srgbClr val="2A5010"/>
                </a:solidFill>
                <a:latin typeface="Nanum Gothic"/>
                <a:ea typeface="Nanum Gothic"/>
                <a:cs typeface="Nanum Gothic"/>
                <a:sym typeface="Nanum Gothic"/>
              </a:rPr>
              <a:t>정책제안(1) 건강이슈 대응 방안</a:t>
            </a:r>
            <a:endParaRPr b="1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412" name="Google Shape;412;p41"/>
          <p:cNvSpPr/>
          <p:nvPr/>
        </p:nvSpPr>
        <p:spPr>
          <a:xfrm>
            <a:off x="508000" y="921124"/>
            <a:ext cx="5879353" cy="34289"/>
          </a:xfrm>
          <a:prstGeom prst="rect">
            <a:avLst/>
          </a:prstGeom>
          <a:gradFill>
            <a:gsLst>
              <a:gs pos="0">
                <a:srgbClr val="D2E4BB"/>
              </a:gs>
              <a:gs pos="88000">
                <a:srgbClr val="9FC95F"/>
              </a:gs>
              <a:gs pos="100000">
                <a:srgbClr val="9FC95F"/>
              </a:gs>
            </a:gsLst>
            <a:lin ang="5400000" scaled="0"/>
          </a:gra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3" name="Google Shape;413;p41"/>
          <p:cNvSpPr/>
          <p:nvPr/>
        </p:nvSpPr>
        <p:spPr>
          <a:xfrm>
            <a:off x="332725" y="1673800"/>
            <a:ext cx="8627400" cy="252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4" name="Google Shape;414;p41"/>
          <p:cNvGraphicFramePr/>
          <p:nvPr/>
        </p:nvGraphicFramePr>
        <p:xfrm>
          <a:off x="491395" y="17574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{92FAF0C0-6EAF-4976-98BE-0DDDDC541400}</a:tableStyleId>
              </a:tblPr>
              <a:tblGrid>
                <a:gridCol w="1250800"/>
                <a:gridCol w="352150"/>
                <a:gridCol w="6816425"/>
              </a:tblGrid>
              <a:tr h="472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교육</a:t>
                      </a:r>
                      <a:endParaRPr sz="1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12425D"/>
                        </a:gs>
                        <a:gs pos="50000">
                          <a:srgbClr val="1A6188"/>
                        </a:gs>
                        <a:gs pos="100000">
                          <a:srgbClr val="2074A3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A43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 sz="1200">
                          <a:solidFill>
                            <a:srgbClr val="3A43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산업안전보건교육을 비롯하여 기본적인 보건교육, 직무교육을 제공</a:t>
                      </a:r>
                      <a:endParaRPr sz="1200">
                        <a:solidFill>
                          <a:srgbClr val="3A43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048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4354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ko" sz="1200">
                          <a:solidFill>
                            <a:srgbClr val="3A43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동영상 컨텐츠 등을 개발하여, 대기실 TV 스크린으로 계속해서 재생</a:t>
                      </a:r>
                      <a:endParaRPr sz="1200">
                        <a:solidFill>
                          <a:srgbClr val="3A43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048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4354"/>
                        </a:buClr>
                        <a:buSzPts val="1200"/>
                        <a:buFont typeface="Arial"/>
                        <a:buChar char="-"/>
                      </a:pPr>
                      <a:r>
                        <a:rPr lang="ko" sz="1200">
                          <a:solidFill>
                            <a:srgbClr val="3A43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안전보건교육 외 수면위생교육, 뇌심혈관계 질환 예방교육, 스트레칭교육 영상 등을 제작</a:t>
                      </a:r>
                      <a:endParaRPr sz="1200">
                        <a:solidFill>
                          <a:srgbClr val="3A43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6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" u="none" cap="none" strike="noStrike">
                        <a:solidFill>
                          <a:srgbClr val="3A43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" u="none" cap="none" strike="noStrike">
                        <a:solidFill>
                          <a:srgbClr val="3A43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지역자원활용</a:t>
                      </a:r>
                      <a:endParaRPr b="1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12425D"/>
                        </a:gs>
                        <a:gs pos="50000">
                          <a:srgbClr val="1A6188"/>
                        </a:gs>
                        <a:gs pos="100000">
                          <a:srgbClr val="2074A3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A43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1200">
                          <a:solidFill>
                            <a:srgbClr val="3A43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지역의 노동자건강증진센터, 근로자건강센터 등과 연계하여 </a:t>
                      </a:r>
                      <a:endParaRPr b="1" sz="1200">
                        <a:solidFill>
                          <a:srgbClr val="3A43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1200">
                          <a:solidFill>
                            <a:srgbClr val="3A43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쉼터를 거점으로 하는 “찾아가는 주치의 사업” 실행 또는 주기적 방문상담 진행</a:t>
                      </a:r>
                      <a:endParaRPr b="1" sz="1200">
                        <a:solidFill>
                          <a:srgbClr val="3A43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048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4354"/>
                        </a:buClr>
                        <a:buSzPts val="1200"/>
                        <a:buFont typeface="Arial"/>
                        <a:buChar char="-"/>
                      </a:pPr>
                      <a:r>
                        <a:rPr b="1" lang="ko" sz="1200">
                          <a:solidFill>
                            <a:srgbClr val="3A43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간단한 건강상태 체크 및 의료인 상담 진행</a:t>
                      </a:r>
                      <a:endParaRPr b="1" sz="1200">
                        <a:solidFill>
                          <a:srgbClr val="3A43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048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A4354"/>
                        </a:buClr>
                        <a:buSzPts val="1200"/>
                        <a:buFont typeface="Arial"/>
                        <a:buChar char="-"/>
                      </a:pPr>
                      <a:r>
                        <a:rPr b="1" lang="ko" sz="1200">
                          <a:solidFill>
                            <a:srgbClr val="3A43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건강검진결과지 지참 시, 검진결과에 따른 사후관리 시행</a:t>
                      </a:r>
                      <a:endParaRPr b="1" sz="1200">
                        <a:solidFill>
                          <a:srgbClr val="3A43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8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" u="none" cap="none" strike="noStrike">
                        <a:solidFill>
                          <a:srgbClr val="3A43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" u="none" cap="none" strike="noStrike">
                        <a:solidFill>
                          <a:srgbClr val="3A43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쉼터의</a:t>
                      </a:r>
                      <a:endParaRPr b="1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양질화, 전문화</a:t>
                      </a:r>
                      <a:endParaRPr b="1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12425D"/>
                        </a:gs>
                        <a:gs pos="50000">
                          <a:srgbClr val="1A6188"/>
                        </a:gs>
                        <a:gs pos="100000">
                          <a:srgbClr val="2074A3"/>
                        </a:gs>
                      </a:gsLst>
                      <a:path path="circle">
                        <a:fillToRect l="100%" t="100%"/>
                      </a:path>
                      <a:tileRect b="-100%" r="-100%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A43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1200">
                          <a:solidFill>
                            <a:srgbClr val="3A43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쉼터에 혈압기와 같은 자가측정 가능한 검사기 설치</a:t>
                      </a:r>
                      <a:endParaRPr b="1" sz="1200">
                        <a:solidFill>
                          <a:srgbClr val="3A43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1200">
                          <a:solidFill>
                            <a:srgbClr val="3A43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건강관리(뇌심혈관계 질환, 수면장애 등)와 관련된 안내책자 비치</a:t>
                      </a:r>
                      <a:endParaRPr b="1" sz="1200">
                        <a:solidFill>
                          <a:srgbClr val="3A43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 sz="1200">
                          <a:solidFill>
                            <a:srgbClr val="3A435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우울증, 수면장애 척도 등 검사지를 비치하여 자가검사할 수 있도록 제공</a:t>
                      </a:r>
                      <a:endParaRPr b="1" sz="1200">
                        <a:solidFill>
                          <a:srgbClr val="3A435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15" name="Google Shape;415;p41"/>
          <p:cNvSpPr/>
          <p:nvPr/>
        </p:nvSpPr>
        <p:spPr>
          <a:xfrm>
            <a:off x="454212" y="1238811"/>
            <a:ext cx="6858000" cy="3577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9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1. 【쉼터활용】 쉼터기반의 프로그램 제공</a:t>
            </a:r>
            <a:endParaRPr sz="1100"/>
          </a:p>
        </p:txBody>
      </p:sp>
      <p:grpSp>
        <p:nvGrpSpPr>
          <p:cNvPr id="416" name="Google Shape;416;p41"/>
          <p:cNvGrpSpPr/>
          <p:nvPr/>
        </p:nvGrpSpPr>
        <p:grpSpPr>
          <a:xfrm>
            <a:off x="332716" y="4272472"/>
            <a:ext cx="8626969" cy="759761"/>
            <a:chOff x="189463" y="4996420"/>
            <a:chExt cx="8746800" cy="1357200"/>
          </a:xfrm>
        </p:grpSpPr>
        <p:sp>
          <p:nvSpPr>
            <p:cNvPr id="417" name="Google Shape;417;p41"/>
            <p:cNvSpPr/>
            <p:nvPr/>
          </p:nvSpPr>
          <p:spPr>
            <a:xfrm>
              <a:off x="189463" y="4996420"/>
              <a:ext cx="8746800" cy="1357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03.png" id="418" name="Google Shape;418;p41"/>
            <p:cNvPicPr preferRelativeResize="0"/>
            <p:nvPr/>
          </p:nvPicPr>
          <p:blipFill rotWithShape="1">
            <a:blip r:embed="rId3">
              <a:alphaModFix/>
            </a:blip>
            <a:srcRect b="0" l="0" r="0" t="19961"/>
            <a:stretch/>
          </p:blipFill>
          <p:spPr>
            <a:xfrm>
              <a:off x="237658" y="5122765"/>
              <a:ext cx="287995" cy="4948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9" name="Google Shape;419;p41"/>
            <p:cNvSpPr/>
            <p:nvPr/>
          </p:nvSpPr>
          <p:spPr>
            <a:xfrm>
              <a:off x="477975" y="5219140"/>
              <a:ext cx="8308800" cy="77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100">
                  <a:solidFill>
                    <a:srgbClr val="3A4354"/>
                  </a:solidFill>
                </a:rPr>
                <a:t>장점 : 기존 센터를 이용가능하여 양질의 교육자료 및 건강정보 등을 제공할 수 있음</a:t>
              </a:r>
              <a:endParaRPr b="1" sz="1100">
                <a:solidFill>
                  <a:srgbClr val="3A4354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100">
                  <a:solidFill>
                    <a:srgbClr val="3A4354"/>
                  </a:solidFill>
                </a:rPr>
                <a:t>단점 : 전체 대리운전기사 수 대비하여, 실제로 센터를 이용할 수 있는 사람이 제한됨. 현재로서는 쉼터에의 접근성이 낮음</a:t>
              </a:r>
              <a:endParaRPr b="1" sz="1100">
                <a:solidFill>
                  <a:srgbClr val="3A4354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100">
                  <a:solidFill>
                    <a:srgbClr val="3A4354"/>
                  </a:solidFill>
                </a:rPr>
                <a:t>	(보완) 쉼터를 거점으로 시행하는 동시에, 대리기사가 사용하는 어플리케이션을 통해 교육영상 등에 접근할 수 있도록 제공</a:t>
              </a:r>
              <a:endParaRPr b="1" sz="1100">
                <a:solidFill>
                  <a:srgbClr val="3A4354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4"/>
          <p:cNvSpPr txBox="1"/>
          <p:nvPr>
            <p:ph type="title"/>
          </p:nvPr>
        </p:nvSpPr>
        <p:spPr>
          <a:xfrm>
            <a:off x="454212" y="425264"/>
            <a:ext cx="64476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2700"/>
              <a:buFont typeface="Arial"/>
              <a:buNone/>
            </a:pPr>
            <a:r>
              <a:rPr b="1" lang="ko">
                <a:solidFill>
                  <a:srgbClr val="2A5010"/>
                </a:solidFill>
                <a:latin typeface="Nanum Gothic"/>
                <a:ea typeface="Nanum Gothic"/>
                <a:cs typeface="Nanum Gothic"/>
                <a:sym typeface="Nanum Gothic"/>
              </a:rPr>
              <a:t>정책제안(2) 안전이슈 대응 방안</a:t>
            </a:r>
            <a:endParaRPr b="1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435" name="Google Shape;435;p44"/>
          <p:cNvSpPr/>
          <p:nvPr/>
        </p:nvSpPr>
        <p:spPr>
          <a:xfrm>
            <a:off x="508000" y="921124"/>
            <a:ext cx="5879400" cy="34200"/>
          </a:xfrm>
          <a:prstGeom prst="rect">
            <a:avLst/>
          </a:prstGeom>
          <a:gradFill>
            <a:gsLst>
              <a:gs pos="0">
                <a:srgbClr val="D2E4BB"/>
              </a:gs>
              <a:gs pos="88000">
                <a:srgbClr val="9FC95F"/>
              </a:gs>
              <a:gs pos="100000">
                <a:srgbClr val="9FC95F"/>
              </a:gs>
            </a:gsLst>
            <a:lin ang="5400012" scaled="0"/>
          </a:gra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6" name="Google Shape;436;p44"/>
          <p:cNvSpPr txBox="1"/>
          <p:nvPr/>
        </p:nvSpPr>
        <p:spPr>
          <a:xfrm>
            <a:off x="594750" y="1259075"/>
            <a:ext cx="61665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&lt;&lt;주요 안전이슈&gt;&gt;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-"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승객에 의한 물리적 폭행 : </a:t>
            </a:r>
            <a:br>
              <a:rPr lang="ko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“대리기사 폭행하고 음주 운전한 차주(뉴스1)”</a:t>
            </a:r>
            <a:br>
              <a:rPr lang="ko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“술에 취한 승객, 카드결제 안된다고 대리기사 폭행(UBC)”</a:t>
            </a:r>
            <a:br>
              <a:rPr lang="ko">
                <a:latin typeface="Trebuchet MS"/>
                <a:ea typeface="Trebuchet MS"/>
                <a:cs typeface="Trebuchet MS"/>
                <a:sym typeface="Trebuchet MS"/>
              </a:rPr>
            </a:b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-"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승객에 의한 정서적 폭력 :</a:t>
            </a:r>
            <a:br>
              <a:rPr lang="ko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물리적 폭행에 따른 외상후 스트레스 장애, 이른바 갑질에 의한 정신적 스트레스 </a:t>
            </a:r>
            <a:br>
              <a:rPr lang="ko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“우린 을 중의 을(서울신문)”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-"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승객의 성추행 :</a:t>
            </a:r>
            <a:br>
              <a:rPr lang="ko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“운정 중인 대리기사 성추행(충북일보)”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-"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주행 중 사고에 의한 물리적 상해 및 심리적 문제 </a:t>
            </a:r>
            <a:br>
              <a:rPr lang="ko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사고 그 자체로 인한 상해외에도 승객의 차라는 점에서 심리적 압박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5"/>
          <p:cNvSpPr txBox="1"/>
          <p:nvPr>
            <p:ph type="title"/>
          </p:nvPr>
        </p:nvSpPr>
        <p:spPr>
          <a:xfrm>
            <a:off x="454212" y="425264"/>
            <a:ext cx="64476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2700"/>
              <a:buFont typeface="Arial"/>
              <a:buNone/>
            </a:pPr>
            <a:r>
              <a:rPr b="1" lang="ko">
                <a:solidFill>
                  <a:srgbClr val="2A5010"/>
                </a:solidFill>
                <a:latin typeface="Nanum Gothic"/>
                <a:ea typeface="Nanum Gothic"/>
                <a:cs typeface="Nanum Gothic"/>
                <a:sym typeface="Nanum Gothic"/>
              </a:rPr>
              <a:t>정책제안(2) 안전이슈 대응 방안</a:t>
            </a:r>
            <a:endParaRPr b="1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442" name="Google Shape;442;p45"/>
          <p:cNvSpPr/>
          <p:nvPr/>
        </p:nvSpPr>
        <p:spPr>
          <a:xfrm>
            <a:off x="508000" y="921124"/>
            <a:ext cx="5879400" cy="34200"/>
          </a:xfrm>
          <a:prstGeom prst="rect">
            <a:avLst/>
          </a:prstGeom>
          <a:gradFill>
            <a:gsLst>
              <a:gs pos="0">
                <a:srgbClr val="D2E4BB"/>
              </a:gs>
              <a:gs pos="88000">
                <a:srgbClr val="9FC95F"/>
              </a:gs>
              <a:gs pos="100000">
                <a:srgbClr val="9FC95F"/>
              </a:gs>
            </a:gsLst>
            <a:lin ang="5400012" scaled="0"/>
          </a:gra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3" name="Google Shape;443;p45"/>
          <p:cNvSpPr txBox="1"/>
          <p:nvPr/>
        </p:nvSpPr>
        <p:spPr>
          <a:xfrm>
            <a:off x="207550" y="1098750"/>
            <a:ext cx="87777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&lt;&lt;이슈별 대응 방안의 검토&gt;&gt;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AutoNum type="arabicPeriod"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승객에 의한 물리적 폭행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-"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현행 법체계를 </a:t>
            </a: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활용한 예방(형법의 영역, 변호사의 자문필요) </a:t>
            </a:r>
            <a:br>
              <a:rPr lang="ko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운행 중인 자동차의 운전자를 폭행하거나 협박할 경우 형법상 가중처벌될 수 있다는 규정에 존재 자체로 범죄를 예방 기대(특정범죄 가중처벌 등에 관한 법률 제5조의10)(대법원 2015. 3. 26. 선고 2014도13345)</a:t>
            </a:r>
            <a:br>
              <a:rPr lang="ko">
                <a:latin typeface="Trebuchet MS"/>
                <a:ea typeface="Trebuchet MS"/>
                <a:cs typeface="Trebuchet MS"/>
                <a:sym typeface="Trebuchet MS"/>
              </a:rPr>
            </a:b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-"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ICT 활용방안 및 예상 문제</a:t>
            </a:r>
            <a:br>
              <a:rPr lang="ko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1) 승객 소유의 차량에 설치되어 있는 블랙박스를 증거자료로 사용하는데 어려움이 있을 수 있음 -&gt; 스마트폰 대리운전 어플을 활용한 증거자료(영상 및 음성)확보의 용이성 확대 방안 검토(개인정보보호법상의 문제도 해결해야) </a:t>
            </a:r>
            <a:br>
              <a:rPr lang="ko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2) 특가법에 의한 처벌 가능성을 스마트폰 등을 통해 문구나 음성으로 안내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6"/>
          <p:cNvSpPr txBox="1"/>
          <p:nvPr>
            <p:ph type="title"/>
          </p:nvPr>
        </p:nvSpPr>
        <p:spPr>
          <a:xfrm>
            <a:off x="454212" y="425264"/>
            <a:ext cx="64476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2700"/>
              <a:buFont typeface="Arial"/>
              <a:buNone/>
            </a:pPr>
            <a:r>
              <a:rPr b="1" lang="ko">
                <a:solidFill>
                  <a:srgbClr val="2A5010"/>
                </a:solidFill>
                <a:latin typeface="Nanum Gothic"/>
                <a:ea typeface="Nanum Gothic"/>
                <a:cs typeface="Nanum Gothic"/>
                <a:sym typeface="Nanum Gothic"/>
              </a:rPr>
              <a:t>정책제안(2) 안전이슈 대응 방안</a:t>
            </a:r>
            <a:endParaRPr b="1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449" name="Google Shape;449;p46"/>
          <p:cNvSpPr/>
          <p:nvPr/>
        </p:nvSpPr>
        <p:spPr>
          <a:xfrm>
            <a:off x="508000" y="921124"/>
            <a:ext cx="5879400" cy="34200"/>
          </a:xfrm>
          <a:prstGeom prst="rect">
            <a:avLst/>
          </a:prstGeom>
          <a:gradFill>
            <a:gsLst>
              <a:gs pos="0">
                <a:srgbClr val="D2E4BB"/>
              </a:gs>
              <a:gs pos="88000">
                <a:srgbClr val="9FC95F"/>
              </a:gs>
              <a:gs pos="100000">
                <a:srgbClr val="9FC95F"/>
              </a:gs>
            </a:gsLst>
            <a:lin ang="5400012" scaled="0"/>
          </a:gra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0" name="Google Shape;450;p46"/>
          <p:cNvSpPr txBox="1"/>
          <p:nvPr/>
        </p:nvSpPr>
        <p:spPr>
          <a:xfrm>
            <a:off x="207550" y="1098750"/>
            <a:ext cx="87777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&lt;&lt;이슈별 대응 방안의 검토&gt;&gt;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  2.    승객에 의한 정서적 폭력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-"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현행 법체계를 활용한 예방  및 한계</a:t>
            </a:r>
            <a:br>
              <a:rPr lang="ko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1) 감정노동에 있어 사업주에게 일정의 조치의무를 부과하고 있음(산업안전보건법 제26조의2, 동법 시행령 제25조의 7, 동법 시행규칙 제26조의2).</a:t>
            </a:r>
            <a:br>
              <a:rPr lang="ko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2) 산업안전보건법의 적용대상에서 제외될 수 있음(“전속성”논의)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-"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ICT 활용방안 </a:t>
            </a:r>
            <a:br>
              <a:rPr lang="ko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스마트폰 어플을 통한 중개 서비스의 경우 계약 성사시 승객의 스마트폰 상으로 안내문구 및 안내음성 제공, 승객과 대리기사가 만나 출발할 때에는 대리운전기사 스마트폰 상으로 안내음성 제공 (안내콜센터 운영방식의 대리기사 업체의 경우 음성제공</a:t>
            </a: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7"/>
          <p:cNvSpPr txBox="1"/>
          <p:nvPr>
            <p:ph type="title"/>
          </p:nvPr>
        </p:nvSpPr>
        <p:spPr>
          <a:xfrm>
            <a:off x="454212" y="425264"/>
            <a:ext cx="64476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2700"/>
              <a:buFont typeface="Arial"/>
              <a:buNone/>
            </a:pPr>
            <a:r>
              <a:rPr b="1" lang="ko">
                <a:solidFill>
                  <a:srgbClr val="2A5010"/>
                </a:solidFill>
                <a:latin typeface="Nanum Gothic"/>
                <a:ea typeface="Nanum Gothic"/>
                <a:cs typeface="Nanum Gothic"/>
                <a:sym typeface="Nanum Gothic"/>
              </a:rPr>
              <a:t>정책제안(2) 안전이슈 대응 방안</a:t>
            </a:r>
            <a:endParaRPr b="1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456" name="Google Shape;456;p47"/>
          <p:cNvSpPr/>
          <p:nvPr/>
        </p:nvSpPr>
        <p:spPr>
          <a:xfrm>
            <a:off x="508000" y="921124"/>
            <a:ext cx="5879400" cy="34200"/>
          </a:xfrm>
          <a:prstGeom prst="rect">
            <a:avLst/>
          </a:prstGeom>
          <a:gradFill>
            <a:gsLst>
              <a:gs pos="0">
                <a:srgbClr val="D2E4BB"/>
              </a:gs>
              <a:gs pos="88000">
                <a:srgbClr val="9FC95F"/>
              </a:gs>
              <a:gs pos="100000">
                <a:srgbClr val="9FC95F"/>
              </a:gs>
            </a:gsLst>
            <a:lin ang="5400012" scaled="0"/>
          </a:gra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7" name="Google Shape;457;p47"/>
          <p:cNvSpPr txBox="1"/>
          <p:nvPr/>
        </p:nvSpPr>
        <p:spPr>
          <a:xfrm>
            <a:off x="207550" y="1098750"/>
            <a:ext cx="87777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&lt;&lt;이슈별 대응 방안의 검토&gt;&gt;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  3.    승객의 성추행</a:t>
            </a:r>
            <a:br>
              <a:rPr lang="ko">
                <a:latin typeface="Trebuchet MS"/>
                <a:ea typeface="Trebuchet MS"/>
                <a:cs typeface="Trebuchet MS"/>
                <a:sym typeface="Trebuchet MS"/>
              </a:rPr>
            </a:b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rebuchet MS"/>
              <a:buChar char="-"/>
            </a:pPr>
            <a: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현행 법체계를 활용한 예방(형법의 영역, 변호사의 자문 필요)</a:t>
            </a:r>
            <a:b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1) 대리운전기사 의사에 반하는 물리력의 행사로 대리운전기사의 성적 수치심을 유발할 만한 신체접촉이 있는 경우 처벌 가능(형법 제298조) -&gt; 예방적 효과 </a:t>
            </a:r>
            <a:b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2) 그외 법적용 가능성(남녀고용평등법을 적용할 수 있을지는 의문)</a:t>
            </a:r>
            <a:b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ICT 활용방안 및 예상 문제</a:t>
            </a:r>
            <a:b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1) 승객 소유의 차량에 설치되어 있는 블랙박스를 증거자료로 사용하는데 어려움이 있을 수 있음 -&gt; 스마트폰 대리운전 어플을 활용한 증거자료(영상 및 음성)확보의 용이성 확대 방안 검토(개인정보보호법상의 문제도 해결해야) </a:t>
            </a:r>
            <a:b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2) 형법에 의한 처벌 가능성을 스마트폰 등을 통해 문구나 음성으로 안내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8"/>
          <p:cNvSpPr txBox="1"/>
          <p:nvPr>
            <p:ph type="title"/>
          </p:nvPr>
        </p:nvSpPr>
        <p:spPr>
          <a:xfrm>
            <a:off x="454212" y="425264"/>
            <a:ext cx="64476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2700"/>
              <a:buFont typeface="Arial"/>
              <a:buNone/>
            </a:pPr>
            <a:r>
              <a:rPr b="1" lang="ko">
                <a:solidFill>
                  <a:srgbClr val="2A5010"/>
                </a:solidFill>
                <a:latin typeface="Nanum Gothic"/>
                <a:ea typeface="Nanum Gothic"/>
                <a:cs typeface="Nanum Gothic"/>
                <a:sym typeface="Nanum Gothic"/>
              </a:rPr>
              <a:t>정책제안(2) 안전이슈 대응 방안</a:t>
            </a:r>
            <a:endParaRPr b="1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463" name="Google Shape;463;p48"/>
          <p:cNvSpPr/>
          <p:nvPr/>
        </p:nvSpPr>
        <p:spPr>
          <a:xfrm>
            <a:off x="508000" y="921124"/>
            <a:ext cx="5879400" cy="34200"/>
          </a:xfrm>
          <a:prstGeom prst="rect">
            <a:avLst/>
          </a:prstGeom>
          <a:gradFill>
            <a:gsLst>
              <a:gs pos="0">
                <a:srgbClr val="D2E4BB"/>
              </a:gs>
              <a:gs pos="88000">
                <a:srgbClr val="9FC95F"/>
              </a:gs>
              <a:gs pos="100000">
                <a:srgbClr val="9FC95F"/>
              </a:gs>
            </a:gsLst>
            <a:lin ang="5400012" scaled="0"/>
          </a:gra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4" name="Google Shape;464;p48"/>
          <p:cNvSpPr txBox="1"/>
          <p:nvPr/>
        </p:nvSpPr>
        <p:spPr>
          <a:xfrm>
            <a:off x="207550" y="1098750"/>
            <a:ext cx="87777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&lt;&lt;이슈별 대응 방안의 검토&gt;&gt;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  4.   </a:t>
            </a:r>
            <a: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주행 중 사고에 의한 물리적 상해 및 심리적 문제 </a:t>
            </a:r>
            <a:b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(1) 사고로 인한 상해의 예방 및 사후조치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산업안전보건법을 활용한 주행안전관리자를 임명하여 주행안전을 위한 관리체계 구축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스마트폰 어플(네비게이션)을 활용하여 운전습관을 기록하고 안전점수를 부여하여 인센티브를 제공하는 방식도 가능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산업재해보상보험법을 적용하여 무과실 원칙에 따라 요양급여 등의 보상을 받을 수 있도록 안내 및 당연가입제도의 현실화(적용제외 규정을 엄격-제한적으로 해석)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산업안전보건법상 사업주의 의무를 근거로 사고 발생시 사고대응 매뉴얼을 제작하도록 의무 부과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(2) 사고로 인한 정신적 스트레스 관리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외상후 스트레스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-"/>
            </a:pPr>
            <a:r>
              <a:rPr lang="ko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고객의 차라는 점에서 손해배상책임에 따른 심리적 압박감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9"/>
          <p:cNvSpPr txBox="1"/>
          <p:nvPr>
            <p:ph type="title"/>
          </p:nvPr>
        </p:nvSpPr>
        <p:spPr>
          <a:xfrm>
            <a:off x="454212" y="425264"/>
            <a:ext cx="64476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2700"/>
              <a:buFont typeface="Arial"/>
              <a:buNone/>
            </a:pPr>
            <a:r>
              <a:rPr b="1" lang="ko">
                <a:solidFill>
                  <a:srgbClr val="2A5010"/>
                </a:solidFill>
                <a:latin typeface="Nanum Gothic"/>
                <a:ea typeface="Nanum Gothic"/>
                <a:cs typeface="Nanum Gothic"/>
                <a:sym typeface="Nanum Gothic"/>
              </a:rPr>
              <a:t>정책제안(2) 안전이슈 대응 방안</a:t>
            </a:r>
            <a:endParaRPr b="1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470" name="Google Shape;470;p49"/>
          <p:cNvSpPr/>
          <p:nvPr/>
        </p:nvSpPr>
        <p:spPr>
          <a:xfrm>
            <a:off x="508000" y="921124"/>
            <a:ext cx="5879400" cy="34200"/>
          </a:xfrm>
          <a:prstGeom prst="rect">
            <a:avLst/>
          </a:prstGeom>
          <a:gradFill>
            <a:gsLst>
              <a:gs pos="0">
                <a:srgbClr val="D2E4BB"/>
              </a:gs>
              <a:gs pos="88000">
                <a:srgbClr val="9FC95F"/>
              </a:gs>
              <a:gs pos="100000">
                <a:srgbClr val="9FC95F"/>
              </a:gs>
            </a:gsLst>
            <a:lin ang="5400012" scaled="0"/>
          </a:gra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1" name="Google Shape;471;p49"/>
          <p:cNvSpPr/>
          <p:nvPr/>
        </p:nvSpPr>
        <p:spPr>
          <a:xfrm>
            <a:off x="448900" y="1174489"/>
            <a:ext cx="6678000" cy="365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3A43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2" name="Google Shape;472;p49"/>
          <p:cNvGrpSpPr/>
          <p:nvPr/>
        </p:nvGrpSpPr>
        <p:grpSpPr>
          <a:xfrm>
            <a:off x="559511" y="1264308"/>
            <a:ext cx="6567517" cy="611775"/>
            <a:chOff x="384158" y="6137992"/>
            <a:chExt cx="8756689" cy="815700"/>
          </a:xfrm>
        </p:grpSpPr>
        <p:sp>
          <p:nvSpPr>
            <p:cNvPr id="473" name="Google Shape;473;p49"/>
            <p:cNvSpPr/>
            <p:nvPr/>
          </p:nvSpPr>
          <p:spPr>
            <a:xfrm>
              <a:off x="670947" y="6137992"/>
              <a:ext cx="84699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100">
                  <a:solidFill>
                    <a:srgbClr val="3F3F3F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대리운전기사에 대한 고객의 신체적, 언어적 폭력 발생 시 ONE STRIKE OUT 실시</a:t>
              </a:r>
              <a:endParaRPr b="1" sz="200">
                <a:solidFill>
                  <a:srgbClr val="3F3F3F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3F3F3F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  <p:grpSp>
          <p:nvGrpSpPr>
            <p:cNvPr id="474" name="Google Shape;474;p49"/>
            <p:cNvGrpSpPr/>
            <p:nvPr/>
          </p:nvGrpSpPr>
          <p:grpSpPr>
            <a:xfrm>
              <a:off x="384158" y="6161750"/>
              <a:ext cx="266331" cy="273429"/>
              <a:chOff x="4129231" y="1028813"/>
              <a:chExt cx="915857" cy="969264"/>
            </a:xfrm>
          </p:grpSpPr>
          <p:grpSp>
            <p:nvGrpSpPr>
              <p:cNvPr id="475" name="Google Shape;475;p49"/>
              <p:cNvGrpSpPr/>
              <p:nvPr/>
            </p:nvGrpSpPr>
            <p:grpSpPr>
              <a:xfrm rot="5400000">
                <a:off x="3964011" y="1194311"/>
                <a:ext cx="968956" cy="638517"/>
                <a:chOff x="6764027" y="1788573"/>
                <a:chExt cx="3077029" cy="2809139"/>
              </a:xfrm>
            </p:grpSpPr>
            <p:sp>
              <p:nvSpPr>
                <p:cNvPr id="476" name="Google Shape;476;p49"/>
                <p:cNvSpPr/>
                <p:nvPr/>
              </p:nvSpPr>
              <p:spPr>
                <a:xfrm>
                  <a:off x="6764027" y="1788573"/>
                  <a:ext cx="3077029" cy="1535198"/>
                </a:xfrm>
                <a:custGeom>
                  <a:rect b="b" l="l" r="r" t="t"/>
                  <a:pathLst>
                    <a:path extrusionOk="0" h="1535198" w="3077029">
                      <a:moveTo>
                        <a:pt x="1538515" y="0"/>
                      </a:moveTo>
                      <a:lnTo>
                        <a:pt x="3077029" y="1535198"/>
                      </a:lnTo>
                      <a:lnTo>
                        <a:pt x="2306111" y="1535198"/>
                      </a:lnTo>
                      <a:lnTo>
                        <a:pt x="1538515" y="769257"/>
                      </a:lnTo>
                      <a:lnTo>
                        <a:pt x="770919" y="1535198"/>
                      </a:lnTo>
                      <a:lnTo>
                        <a:pt x="0" y="1535198"/>
                      </a:lnTo>
                      <a:close/>
                    </a:path>
                  </a:pathLst>
                </a:custGeom>
                <a:solidFill>
                  <a:srgbClr val="265A9A"/>
                </a:solidFill>
                <a:ln>
                  <a:noFill/>
                </a:ln>
              </p:spPr>
              <p:txBody>
                <a:bodyPr anchorCtr="0" anchor="ctr" bIns="45725" lIns="91425" spcFirstLastPara="1" rIns="91425" wrap="square" tIns="457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49"/>
                <p:cNvSpPr/>
                <p:nvPr/>
              </p:nvSpPr>
              <p:spPr>
                <a:xfrm>
                  <a:off x="6764027" y="3062514"/>
                  <a:ext cx="3077029" cy="1535198"/>
                </a:xfrm>
                <a:custGeom>
                  <a:rect b="b" l="l" r="r" t="t"/>
                  <a:pathLst>
                    <a:path extrusionOk="0" h="1535198" w="3077029">
                      <a:moveTo>
                        <a:pt x="1538515" y="0"/>
                      </a:moveTo>
                      <a:lnTo>
                        <a:pt x="3077029" y="1535198"/>
                      </a:lnTo>
                      <a:lnTo>
                        <a:pt x="2306111" y="1535198"/>
                      </a:lnTo>
                      <a:lnTo>
                        <a:pt x="1538515" y="769257"/>
                      </a:lnTo>
                      <a:lnTo>
                        <a:pt x="770919" y="1535198"/>
                      </a:lnTo>
                      <a:lnTo>
                        <a:pt x="0" y="1535198"/>
                      </a:lnTo>
                      <a:close/>
                    </a:path>
                  </a:pathLst>
                </a:custGeom>
                <a:solidFill>
                  <a:srgbClr val="2B67AF"/>
                </a:solidFill>
                <a:ln>
                  <a:noFill/>
                </a:ln>
              </p:spPr>
              <p:txBody>
                <a:bodyPr anchorCtr="0" anchor="ctr" bIns="45725" lIns="91425" spcFirstLastPara="1" rIns="91425" wrap="square" tIns="457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78" name="Google Shape;478;p49"/>
              <p:cNvSpPr/>
              <p:nvPr/>
            </p:nvSpPr>
            <p:spPr>
              <a:xfrm rot="5400000">
                <a:off x="4385827" y="1338816"/>
                <a:ext cx="969264" cy="349258"/>
              </a:xfrm>
              <a:custGeom>
                <a:rect b="b" l="l" r="r" t="t"/>
                <a:pathLst>
                  <a:path extrusionOk="0" h="1535198" w="3077029">
                    <a:moveTo>
                      <a:pt x="1538515" y="0"/>
                    </a:moveTo>
                    <a:lnTo>
                      <a:pt x="3077029" y="1535198"/>
                    </a:lnTo>
                    <a:lnTo>
                      <a:pt x="2306111" y="1535198"/>
                    </a:lnTo>
                    <a:lnTo>
                      <a:pt x="1538515" y="769257"/>
                    </a:lnTo>
                    <a:lnTo>
                      <a:pt x="770919" y="1535198"/>
                    </a:lnTo>
                    <a:lnTo>
                      <a:pt x="0" y="1535198"/>
                    </a:lnTo>
                    <a:close/>
                  </a:path>
                </a:pathLst>
              </a:custGeom>
              <a:solidFill>
                <a:srgbClr val="212D32"/>
              </a:solidFill>
              <a:ln>
                <a:noFill/>
              </a:ln>
            </p:spPr>
            <p:txBody>
              <a:bodyPr anchorCtr="0" anchor="ctr" bIns="45725" lIns="91425" spcFirstLastPara="1" rIns="91425" wrap="square" tIns="457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9" name="Google Shape;479;p49"/>
          <p:cNvGrpSpPr/>
          <p:nvPr/>
        </p:nvGrpSpPr>
        <p:grpSpPr>
          <a:xfrm>
            <a:off x="559511" y="1873908"/>
            <a:ext cx="6567517" cy="611775"/>
            <a:chOff x="384158" y="6137992"/>
            <a:chExt cx="8756689" cy="815700"/>
          </a:xfrm>
        </p:grpSpPr>
        <p:sp>
          <p:nvSpPr>
            <p:cNvPr id="480" name="Google Shape;480;p49"/>
            <p:cNvSpPr/>
            <p:nvPr/>
          </p:nvSpPr>
          <p:spPr>
            <a:xfrm>
              <a:off x="670947" y="6137992"/>
              <a:ext cx="84699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100">
                  <a:solidFill>
                    <a:srgbClr val="3F3F3F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대리운전기사 예약 시, 전화 자동응답멘트 및 어플리케이션에 안내 및 경고문구 삽입</a:t>
              </a:r>
              <a:endParaRPr b="1" sz="1100">
                <a:solidFill>
                  <a:srgbClr val="3F3F3F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800">
                  <a:solidFill>
                    <a:srgbClr val="3F3F3F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* 대리운전기사도 누군가의 소중한 가족입니다. 폭언 및 폭행 시 상황이 녹음되며, 이는 처벌대상이 됩니다* 등의 내용을 포함한 안내 및 경고문구 팝업이 뜨도록 설치</a:t>
              </a:r>
              <a:endParaRPr sz="800">
                <a:solidFill>
                  <a:srgbClr val="3F3F3F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  <p:grpSp>
          <p:nvGrpSpPr>
            <p:cNvPr id="481" name="Google Shape;481;p49"/>
            <p:cNvGrpSpPr/>
            <p:nvPr/>
          </p:nvGrpSpPr>
          <p:grpSpPr>
            <a:xfrm>
              <a:off x="384158" y="6161750"/>
              <a:ext cx="266331" cy="273429"/>
              <a:chOff x="4129231" y="1028813"/>
              <a:chExt cx="915857" cy="969264"/>
            </a:xfrm>
          </p:grpSpPr>
          <p:grpSp>
            <p:nvGrpSpPr>
              <p:cNvPr id="482" name="Google Shape;482;p49"/>
              <p:cNvGrpSpPr/>
              <p:nvPr/>
            </p:nvGrpSpPr>
            <p:grpSpPr>
              <a:xfrm rot="5400000">
                <a:off x="3964011" y="1194311"/>
                <a:ext cx="968956" cy="638517"/>
                <a:chOff x="6764027" y="1788573"/>
                <a:chExt cx="3077029" cy="2809139"/>
              </a:xfrm>
            </p:grpSpPr>
            <p:sp>
              <p:nvSpPr>
                <p:cNvPr id="483" name="Google Shape;483;p49"/>
                <p:cNvSpPr/>
                <p:nvPr/>
              </p:nvSpPr>
              <p:spPr>
                <a:xfrm>
                  <a:off x="6764027" y="1788573"/>
                  <a:ext cx="3077029" cy="1535198"/>
                </a:xfrm>
                <a:custGeom>
                  <a:rect b="b" l="l" r="r" t="t"/>
                  <a:pathLst>
                    <a:path extrusionOk="0" h="1535198" w="3077029">
                      <a:moveTo>
                        <a:pt x="1538515" y="0"/>
                      </a:moveTo>
                      <a:lnTo>
                        <a:pt x="3077029" y="1535198"/>
                      </a:lnTo>
                      <a:lnTo>
                        <a:pt x="2306111" y="1535198"/>
                      </a:lnTo>
                      <a:lnTo>
                        <a:pt x="1538515" y="769257"/>
                      </a:lnTo>
                      <a:lnTo>
                        <a:pt x="770919" y="1535198"/>
                      </a:lnTo>
                      <a:lnTo>
                        <a:pt x="0" y="1535198"/>
                      </a:lnTo>
                      <a:close/>
                    </a:path>
                  </a:pathLst>
                </a:custGeom>
                <a:solidFill>
                  <a:srgbClr val="265A9A"/>
                </a:solidFill>
                <a:ln>
                  <a:noFill/>
                </a:ln>
              </p:spPr>
              <p:txBody>
                <a:bodyPr anchorCtr="0" anchor="ctr" bIns="45725" lIns="91425" spcFirstLastPara="1" rIns="91425" wrap="square" tIns="457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49"/>
                <p:cNvSpPr/>
                <p:nvPr/>
              </p:nvSpPr>
              <p:spPr>
                <a:xfrm>
                  <a:off x="6764027" y="3062514"/>
                  <a:ext cx="3077029" cy="1535198"/>
                </a:xfrm>
                <a:custGeom>
                  <a:rect b="b" l="l" r="r" t="t"/>
                  <a:pathLst>
                    <a:path extrusionOk="0" h="1535198" w="3077029">
                      <a:moveTo>
                        <a:pt x="1538515" y="0"/>
                      </a:moveTo>
                      <a:lnTo>
                        <a:pt x="3077029" y="1535198"/>
                      </a:lnTo>
                      <a:lnTo>
                        <a:pt x="2306111" y="1535198"/>
                      </a:lnTo>
                      <a:lnTo>
                        <a:pt x="1538515" y="769257"/>
                      </a:lnTo>
                      <a:lnTo>
                        <a:pt x="770919" y="1535198"/>
                      </a:lnTo>
                      <a:lnTo>
                        <a:pt x="0" y="1535198"/>
                      </a:lnTo>
                      <a:close/>
                    </a:path>
                  </a:pathLst>
                </a:custGeom>
                <a:solidFill>
                  <a:srgbClr val="2B67AF"/>
                </a:solidFill>
                <a:ln>
                  <a:noFill/>
                </a:ln>
              </p:spPr>
              <p:txBody>
                <a:bodyPr anchorCtr="0" anchor="ctr" bIns="45725" lIns="91425" spcFirstLastPara="1" rIns="91425" wrap="square" tIns="457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5" name="Google Shape;485;p49"/>
              <p:cNvSpPr/>
              <p:nvPr/>
            </p:nvSpPr>
            <p:spPr>
              <a:xfrm rot="5400000">
                <a:off x="4385827" y="1338816"/>
                <a:ext cx="969264" cy="349258"/>
              </a:xfrm>
              <a:custGeom>
                <a:rect b="b" l="l" r="r" t="t"/>
                <a:pathLst>
                  <a:path extrusionOk="0" h="1535198" w="3077029">
                    <a:moveTo>
                      <a:pt x="1538515" y="0"/>
                    </a:moveTo>
                    <a:lnTo>
                      <a:pt x="3077029" y="1535198"/>
                    </a:lnTo>
                    <a:lnTo>
                      <a:pt x="2306111" y="1535198"/>
                    </a:lnTo>
                    <a:lnTo>
                      <a:pt x="1538515" y="769257"/>
                    </a:lnTo>
                    <a:lnTo>
                      <a:pt x="770919" y="1535198"/>
                    </a:lnTo>
                    <a:lnTo>
                      <a:pt x="0" y="1535198"/>
                    </a:lnTo>
                    <a:close/>
                  </a:path>
                </a:pathLst>
              </a:custGeom>
              <a:solidFill>
                <a:srgbClr val="212D32"/>
              </a:solidFill>
              <a:ln>
                <a:noFill/>
              </a:ln>
            </p:spPr>
            <p:txBody>
              <a:bodyPr anchorCtr="0" anchor="ctr" bIns="45725" lIns="91425" spcFirstLastPara="1" rIns="91425" wrap="square" tIns="457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6" name="Google Shape;486;p49"/>
          <p:cNvGrpSpPr/>
          <p:nvPr/>
        </p:nvGrpSpPr>
        <p:grpSpPr>
          <a:xfrm>
            <a:off x="559511" y="2635908"/>
            <a:ext cx="6567517" cy="611775"/>
            <a:chOff x="384158" y="6137992"/>
            <a:chExt cx="8756689" cy="815700"/>
          </a:xfrm>
        </p:grpSpPr>
        <p:sp>
          <p:nvSpPr>
            <p:cNvPr id="487" name="Google Shape;487;p49"/>
            <p:cNvSpPr/>
            <p:nvPr/>
          </p:nvSpPr>
          <p:spPr>
            <a:xfrm>
              <a:off x="670947" y="6137992"/>
              <a:ext cx="84699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100">
                  <a:solidFill>
                    <a:srgbClr val="3F3F3F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응급상황에서, 응급호출 및 주변환경 녹음기능을 어플리케이션에 탑재</a:t>
              </a:r>
              <a:endParaRPr b="1" sz="1100">
                <a:solidFill>
                  <a:srgbClr val="3F3F3F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800">
                  <a:solidFill>
                    <a:srgbClr val="3F3F3F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* (예) 핸드폰 볼륨 키를 연속으로 세 번 빠르게 누르면, 현재 기사의 위치가 자동으로 관리센터 또는 경찰서 등에 전송되고, 주변 환경이 자동으로 녹음되는 기능 탑재</a:t>
              </a:r>
              <a:endParaRPr sz="800">
                <a:solidFill>
                  <a:srgbClr val="3F3F3F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  <p:grpSp>
          <p:nvGrpSpPr>
            <p:cNvPr id="488" name="Google Shape;488;p49"/>
            <p:cNvGrpSpPr/>
            <p:nvPr/>
          </p:nvGrpSpPr>
          <p:grpSpPr>
            <a:xfrm>
              <a:off x="384158" y="6161750"/>
              <a:ext cx="266331" cy="273429"/>
              <a:chOff x="4129231" y="1028813"/>
              <a:chExt cx="915857" cy="969264"/>
            </a:xfrm>
          </p:grpSpPr>
          <p:grpSp>
            <p:nvGrpSpPr>
              <p:cNvPr id="489" name="Google Shape;489;p49"/>
              <p:cNvGrpSpPr/>
              <p:nvPr/>
            </p:nvGrpSpPr>
            <p:grpSpPr>
              <a:xfrm rot="5400000">
                <a:off x="3964011" y="1194311"/>
                <a:ext cx="968956" cy="638517"/>
                <a:chOff x="6764027" y="1788573"/>
                <a:chExt cx="3077029" cy="2809139"/>
              </a:xfrm>
            </p:grpSpPr>
            <p:sp>
              <p:nvSpPr>
                <p:cNvPr id="490" name="Google Shape;490;p49"/>
                <p:cNvSpPr/>
                <p:nvPr/>
              </p:nvSpPr>
              <p:spPr>
                <a:xfrm>
                  <a:off x="6764027" y="1788573"/>
                  <a:ext cx="3077029" cy="1535198"/>
                </a:xfrm>
                <a:custGeom>
                  <a:rect b="b" l="l" r="r" t="t"/>
                  <a:pathLst>
                    <a:path extrusionOk="0" h="1535198" w="3077029">
                      <a:moveTo>
                        <a:pt x="1538515" y="0"/>
                      </a:moveTo>
                      <a:lnTo>
                        <a:pt x="3077029" y="1535198"/>
                      </a:lnTo>
                      <a:lnTo>
                        <a:pt x="2306111" y="1535198"/>
                      </a:lnTo>
                      <a:lnTo>
                        <a:pt x="1538515" y="769257"/>
                      </a:lnTo>
                      <a:lnTo>
                        <a:pt x="770919" y="1535198"/>
                      </a:lnTo>
                      <a:lnTo>
                        <a:pt x="0" y="1535198"/>
                      </a:lnTo>
                      <a:close/>
                    </a:path>
                  </a:pathLst>
                </a:custGeom>
                <a:solidFill>
                  <a:srgbClr val="265A9A"/>
                </a:solidFill>
                <a:ln>
                  <a:noFill/>
                </a:ln>
              </p:spPr>
              <p:txBody>
                <a:bodyPr anchorCtr="0" anchor="ctr" bIns="45725" lIns="91425" spcFirstLastPara="1" rIns="91425" wrap="square" tIns="457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49"/>
                <p:cNvSpPr/>
                <p:nvPr/>
              </p:nvSpPr>
              <p:spPr>
                <a:xfrm>
                  <a:off x="6764027" y="3062514"/>
                  <a:ext cx="3077029" cy="1535198"/>
                </a:xfrm>
                <a:custGeom>
                  <a:rect b="b" l="l" r="r" t="t"/>
                  <a:pathLst>
                    <a:path extrusionOk="0" h="1535198" w="3077029">
                      <a:moveTo>
                        <a:pt x="1538515" y="0"/>
                      </a:moveTo>
                      <a:lnTo>
                        <a:pt x="3077029" y="1535198"/>
                      </a:lnTo>
                      <a:lnTo>
                        <a:pt x="2306111" y="1535198"/>
                      </a:lnTo>
                      <a:lnTo>
                        <a:pt x="1538515" y="769257"/>
                      </a:lnTo>
                      <a:lnTo>
                        <a:pt x="770919" y="1535198"/>
                      </a:lnTo>
                      <a:lnTo>
                        <a:pt x="0" y="1535198"/>
                      </a:lnTo>
                      <a:close/>
                    </a:path>
                  </a:pathLst>
                </a:custGeom>
                <a:solidFill>
                  <a:srgbClr val="2B67AF"/>
                </a:solidFill>
                <a:ln>
                  <a:noFill/>
                </a:ln>
              </p:spPr>
              <p:txBody>
                <a:bodyPr anchorCtr="0" anchor="ctr" bIns="45725" lIns="91425" spcFirstLastPara="1" rIns="91425" wrap="square" tIns="457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92" name="Google Shape;492;p49"/>
              <p:cNvSpPr/>
              <p:nvPr/>
            </p:nvSpPr>
            <p:spPr>
              <a:xfrm rot="5400000">
                <a:off x="4385827" y="1338816"/>
                <a:ext cx="969264" cy="349258"/>
              </a:xfrm>
              <a:custGeom>
                <a:rect b="b" l="l" r="r" t="t"/>
                <a:pathLst>
                  <a:path extrusionOk="0" h="1535198" w="3077029">
                    <a:moveTo>
                      <a:pt x="1538515" y="0"/>
                    </a:moveTo>
                    <a:lnTo>
                      <a:pt x="3077029" y="1535198"/>
                    </a:lnTo>
                    <a:lnTo>
                      <a:pt x="2306111" y="1535198"/>
                    </a:lnTo>
                    <a:lnTo>
                      <a:pt x="1538515" y="769257"/>
                    </a:lnTo>
                    <a:lnTo>
                      <a:pt x="770919" y="1535198"/>
                    </a:lnTo>
                    <a:lnTo>
                      <a:pt x="0" y="1535198"/>
                    </a:lnTo>
                    <a:close/>
                  </a:path>
                </a:pathLst>
              </a:custGeom>
              <a:solidFill>
                <a:srgbClr val="212D32"/>
              </a:solidFill>
              <a:ln>
                <a:noFill/>
              </a:ln>
            </p:spPr>
            <p:txBody>
              <a:bodyPr anchorCtr="0" anchor="ctr" bIns="45725" lIns="91425" spcFirstLastPara="1" rIns="91425" wrap="square" tIns="457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93" name="Google Shape;493;p49"/>
          <p:cNvGrpSpPr/>
          <p:nvPr/>
        </p:nvGrpSpPr>
        <p:grpSpPr>
          <a:xfrm>
            <a:off x="559511" y="3397908"/>
            <a:ext cx="6567517" cy="611775"/>
            <a:chOff x="384158" y="6137992"/>
            <a:chExt cx="8756689" cy="815700"/>
          </a:xfrm>
        </p:grpSpPr>
        <p:sp>
          <p:nvSpPr>
            <p:cNvPr id="494" name="Google Shape;494;p49"/>
            <p:cNvSpPr/>
            <p:nvPr/>
          </p:nvSpPr>
          <p:spPr>
            <a:xfrm>
              <a:off x="670947" y="6137992"/>
              <a:ext cx="84699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100">
                  <a:solidFill>
                    <a:srgbClr val="3F3F3F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대리운전기사 별점</a:t>
              </a:r>
              <a:r>
                <a:rPr b="1" lang="ko" sz="1100">
                  <a:solidFill>
                    <a:srgbClr val="3F3F3F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, 고객에게도 별점매기기</a:t>
              </a:r>
              <a:endParaRPr b="1" sz="1100">
                <a:solidFill>
                  <a:srgbClr val="3F3F3F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800">
                  <a:solidFill>
                    <a:srgbClr val="3F3F3F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* 대리운전기사도 매너 좋은 승객에게 별점을 매기게 하고, 별점이 좋은 승객은 회사 또는 중개업체에서 쿠폰 등의 혜택 제공</a:t>
              </a:r>
              <a:endParaRPr sz="800">
                <a:solidFill>
                  <a:srgbClr val="3F3F3F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  <p:grpSp>
          <p:nvGrpSpPr>
            <p:cNvPr id="495" name="Google Shape;495;p49"/>
            <p:cNvGrpSpPr/>
            <p:nvPr/>
          </p:nvGrpSpPr>
          <p:grpSpPr>
            <a:xfrm>
              <a:off x="384158" y="6161750"/>
              <a:ext cx="266331" cy="273429"/>
              <a:chOff x="4129231" y="1028813"/>
              <a:chExt cx="915857" cy="969264"/>
            </a:xfrm>
          </p:grpSpPr>
          <p:grpSp>
            <p:nvGrpSpPr>
              <p:cNvPr id="496" name="Google Shape;496;p49"/>
              <p:cNvGrpSpPr/>
              <p:nvPr/>
            </p:nvGrpSpPr>
            <p:grpSpPr>
              <a:xfrm rot="5400000">
                <a:off x="3964011" y="1194311"/>
                <a:ext cx="968956" cy="638517"/>
                <a:chOff x="6764027" y="1788573"/>
                <a:chExt cx="3077029" cy="2809139"/>
              </a:xfrm>
            </p:grpSpPr>
            <p:sp>
              <p:nvSpPr>
                <p:cNvPr id="497" name="Google Shape;497;p49"/>
                <p:cNvSpPr/>
                <p:nvPr/>
              </p:nvSpPr>
              <p:spPr>
                <a:xfrm>
                  <a:off x="6764027" y="1788573"/>
                  <a:ext cx="3077029" cy="1535198"/>
                </a:xfrm>
                <a:custGeom>
                  <a:rect b="b" l="l" r="r" t="t"/>
                  <a:pathLst>
                    <a:path extrusionOk="0" h="1535198" w="3077029">
                      <a:moveTo>
                        <a:pt x="1538515" y="0"/>
                      </a:moveTo>
                      <a:lnTo>
                        <a:pt x="3077029" y="1535198"/>
                      </a:lnTo>
                      <a:lnTo>
                        <a:pt x="2306111" y="1535198"/>
                      </a:lnTo>
                      <a:lnTo>
                        <a:pt x="1538515" y="769257"/>
                      </a:lnTo>
                      <a:lnTo>
                        <a:pt x="770919" y="1535198"/>
                      </a:lnTo>
                      <a:lnTo>
                        <a:pt x="0" y="1535198"/>
                      </a:lnTo>
                      <a:close/>
                    </a:path>
                  </a:pathLst>
                </a:custGeom>
                <a:solidFill>
                  <a:srgbClr val="265A9A"/>
                </a:solidFill>
                <a:ln>
                  <a:noFill/>
                </a:ln>
              </p:spPr>
              <p:txBody>
                <a:bodyPr anchorCtr="0" anchor="ctr" bIns="45725" lIns="91425" spcFirstLastPara="1" rIns="91425" wrap="square" tIns="457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49"/>
                <p:cNvSpPr/>
                <p:nvPr/>
              </p:nvSpPr>
              <p:spPr>
                <a:xfrm>
                  <a:off x="6764027" y="3062514"/>
                  <a:ext cx="3077029" cy="1535198"/>
                </a:xfrm>
                <a:custGeom>
                  <a:rect b="b" l="l" r="r" t="t"/>
                  <a:pathLst>
                    <a:path extrusionOk="0" h="1535198" w="3077029">
                      <a:moveTo>
                        <a:pt x="1538515" y="0"/>
                      </a:moveTo>
                      <a:lnTo>
                        <a:pt x="3077029" y="1535198"/>
                      </a:lnTo>
                      <a:lnTo>
                        <a:pt x="2306111" y="1535198"/>
                      </a:lnTo>
                      <a:lnTo>
                        <a:pt x="1538515" y="769257"/>
                      </a:lnTo>
                      <a:lnTo>
                        <a:pt x="770919" y="1535198"/>
                      </a:lnTo>
                      <a:lnTo>
                        <a:pt x="0" y="1535198"/>
                      </a:lnTo>
                      <a:close/>
                    </a:path>
                  </a:pathLst>
                </a:custGeom>
                <a:solidFill>
                  <a:srgbClr val="2B67AF"/>
                </a:solidFill>
                <a:ln>
                  <a:noFill/>
                </a:ln>
              </p:spPr>
              <p:txBody>
                <a:bodyPr anchorCtr="0" anchor="ctr" bIns="45725" lIns="91425" spcFirstLastPara="1" rIns="91425" wrap="square" tIns="457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99" name="Google Shape;499;p49"/>
              <p:cNvSpPr/>
              <p:nvPr/>
            </p:nvSpPr>
            <p:spPr>
              <a:xfrm rot="5400000">
                <a:off x="4385827" y="1338816"/>
                <a:ext cx="969264" cy="349258"/>
              </a:xfrm>
              <a:custGeom>
                <a:rect b="b" l="l" r="r" t="t"/>
                <a:pathLst>
                  <a:path extrusionOk="0" h="1535198" w="3077029">
                    <a:moveTo>
                      <a:pt x="1538515" y="0"/>
                    </a:moveTo>
                    <a:lnTo>
                      <a:pt x="3077029" y="1535198"/>
                    </a:lnTo>
                    <a:lnTo>
                      <a:pt x="2306111" y="1535198"/>
                    </a:lnTo>
                    <a:lnTo>
                      <a:pt x="1538515" y="769257"/>
                    </a:lnTo>
                    <a:lnTo>
                      <a:pt x="770919" y="1535198"/>
                    </a:lnTo>
                    <a:lnTo>
                      <a:pt x="0" y="1535198"/>
                    </a:lnTo>
                    <a:close/>
                  </a:path>
                </a:pathLst>
              </a:custGeom>
              <a:solidFill>
                <a:srgbClr val="212D32"/>
              </a:solidFill>
              <a:ln>
                <a:noFill/>
              </a:ln>
            </p:spPr>
            <p:txBody>
              <a:bodyPr anchorCtr="0" anchor="ctr" bIns="45725" lIns="91425" spcFirstLastPara="1" rIns="91425" wrap="square" tIns="457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0"/>
          <p:cNvSpPr txBox="1"/>
          <p:nvPr>
            <p:ph type="title"/>
          </p:nvPr>
        </p:nvSpPr>
        <p:spPr>
          <a:xfrm>
            <a:off x="400062" y="406764"/>
            <a:ext cx="64476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2700"/>
              <a:buFont typeface="Arial"/>
              <a:buNone/>
            </a:pPr>
            <a:r>
              <a:rPr b="1" lang="ko">
                <a:solidFill>
                  <a:srgbClr val="2A5010"/>
                </a:solidFill>
                <a:latin typeface="Nanum Gothic"/>
                <a:ea typeface="Nanum Gothic"/>
                <a:cs typeface="Nanum Gothic"/>
                <a:sym typeface="Nanum Gothic"/>
              </a:rPr>
              <a:t>정책제안(3) 인프라 조성 방안(산재보험)</a:t>
            </a:r>
            <a:endParaRPr b="1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505" name="Google Shape;505;p50"/>
          <p:cNvSpPr/>
          <p:nvPr/>
        </p:nvSpPr>
        <p:spPr>
          <a:xfrm>
            <a:off x="508000" y="921124"/>
            <a:ext cx="5879353" cy="34289"/>
          </a:xfrm>
          <a:prstGeom prst="rect">
            <a:avLst/>
          </a:prstGeom>
          <a:gradFill>
            <a:gsLst>
              <a:gs pos="0">
                <a:srgbClr val="D2E4BB"/>
              </a:gs>
              <a:gs pos="88000">
                <a:srgbClr val="9FC95F"/>
              </a:gs>
              <a:gs pos="100000">
                <a:srgbClr val="9FC95F"/>
              </a:gs>
            </a:gsLst>
            <a:lin ang="5400000" scaled="0"/>
          </a:gra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06" name="Google Shape;50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" y="1107813"/>
            <a:ext cx="8192373" cy="3883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>
            <p:ph type="title"/>
          </p:nvPr>
        </p:nvSpPr>
        <p:spPr>
          <a:xfrm>
            <a:off x="454212" y="425264"/>
            <a:ext cx="64476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2700"/>
              <a:buFont typeface="Arial"/>
              <a:buNone/>
            </a:pPr>
            <a:r>
              <a:rPr b="1" lang="ko">
                <a:solidFill>
                  <a:srgbClr val="2A5010"/>
                </a:solidFill>
                <a:latin typeface="Nanum Gothic"/>
                <a:ea typeface="Nanum Gothic"/>
                <a:cs typeface="Nanum Gothic"/>
                <a:sym typeface="Nanum Gothic"/>
              </a:rPr>
              <a:t>새로운 근로형태, 플랫폼 노동자 현황</a:t>
            </a:r>
            <a:endParaRPr b="1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28" name="Google Shape;228;p33"/>
          <p:cNvSpPr/>
          <p:nvPr/>
        </p:nvSpPr>
        <p:spPr>
          <a:xfrm>
            <a:off x="508000" y="921124"/>
            <a:ext cx="5879400" cy="34200"/>
          </a:xfrm>
          <a:prstGeom prst="rect">
            <a:avLst/>
          </a:prstGeom>
          <a:gradFill>
            <a:gsLst>
              <a:gs pos="0">
                <a:srgbClr val="D2E4BB"/>
              </a:gs>
              <a:gs pos="88000">
                <a:srgbClr val="9FC95F"/>
              </a:gs>
              <a:gs pos="100000">
                <a:srgbClr val="9FC95F"/>
              </a:gs>
            </a:gsLst>
            <a:lin ang="5400012" scaled="0"/>
          </a:gra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9" name="Google Shape;229;p33"/>
          <p:cNvSpPr/>
          <p:nvPr/>
        </p:nvSpPr>
        <p:spPr>
          <a:xfrm>
            <a:off x="448900" y="1174500"/>
            <a:ext cx="7351500" cy="61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3A43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33"/>
          <p:cNvGrpSpPr/>
          <p:nvPr/>
        </p:nvGrpSpPr>
        <p:grpSpPr>
          <a:xfrm>
            <a:off x="559511" y="1264300"/>
            <a:ext cx="7136713" cy="611775"/>
            <a:chOff x="384158" y="6137982"/>
            <a:chExt cx="9515618" cy="815700"/>
          </a:xfrm>
        </p:grpSpPr>
        <p:sp>
          <p:nvSpPr>
            <p:cNvPr id="231" name="Google Shape;231;p33"/>
            <p:cNvSpPr/>
            <p:nvPr/>
          </p:nvSpPr>
          <p:spPr>
            <a:xfrm>
              <a:off x="650476" y="6137982"/>
              <a:ext cx="92493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ko" sz="1100" u="none" cap="none" strike="noStrike">
                  <a:solidFill>
                    <a:srgbClr val="3F3F3F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국민생활과 밀접한 O2O*서비스 시장 규모는 </a:t>
              </a:r>
              <a:r>
                <a:rPr i="0" lang="ko" sz="1100" u="none" cap="none" strike="noStrike">
                  <a:solidFill>
                    <a:srgbClr val="0070C0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’19년 기준 2.9조원</a:t>
              </a:r>
              <a:r>
                <a:rPr i="0" lang="ko" sz="1100" u="none" cap="none" strike="noStrike">
                  <a:solidFill>
                    <a:srgbClr val="3F3F3F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, </a:t>
              </a:r>
              <a:r>
                <a:rPr i="0" lang="ko" sz="1100" u="none" cap="none" strike="noStrike">
                  <a:solidFill>
                    <a:srgbClr val="0070C0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종사자 53.7만명</a:t>
              </a:r>
              <a:r>
                <a:rPr i="0" lang="ko" sz="1100" u="none" cap="none" strike="noStrike">
                  <a:solidFill>
                    <a:srgbClr val="3F3F3F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 (과기부, 2020)</a:t>
              </a:r>
              <a:endParaRPr sz="800">
                <a:latin typeface="Nanum Gothic"/>
                <a:ea typeface="Nanum Gothic"/>
                <a:cs typeface="Nanum Gothic"/>
                <a:sym typeface="Nanum Gothic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">
                <a:solidFill>
                  <a:srgbClr val="3F3F3F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800">
                  <a:solidFill>
                    <a:srgbClr val="3F3F3F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* 온라인 투 오프라인 서비스로 ①ICT기술활용 맞춤형서비스, ②공급자-이용자 간 플랫폼기반 디지털 매칭, ③비즈니스거래비용 발생,</a:t>
              </a:r>
              <a:r>
                <a:rPr lang="ko" sz="800">
                  <a:solidFill>
                    <a:srgbClr val="3F3F3F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    </a:t>
              </a:r>
              <a:endParaRPr sz="800">
                <a:solidFill>
                  <a:srgbClr val="3F3F3F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800">
                  <a:solidFill>
                    <a:srgbClr val="3F3F3F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④중개 대상이 오프라인 서비스인 것을 특징으로 하는 기업 550개 조사 결과</a:t>
              </a:r>
              <a:endParaRPr sz="800">
                <a:solidFill>
                  <a:srgbClr val="3F3F3F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  <p:grpSp>
          <p:nvGrpSpPr>
            <p:cNvPr id="232" name="Google Shape;232;p33"/>
            <p:cNvGrpSpPr/>
            <p:nvPr/>
          </p:nvGrpSpPr>
          <p:grpSpPr>
            <a:xfrm>
              <a:off x="384158" y="6161750"/>
              <a:ext cx="266331" cy="273429"/>
              <a:chOff x="4129231" y="1028813"/>
              <a:chExt cx="915857" cy="969264"/>
            </a:xfrm>
          </p:grpSpPr>
          <p:grpSp>
            <p:nvGrpSpPr>
              <p:cNvPr id="233" name="Google Shape;233;p33"/>
              <p:cNvGrpSpPr/>
              <p:nvPr/>
            </p:nvGrpSpPr>
            <p:grpSpPr>
              <a:xfrm rot="5400000">
                <a:off x="3964011" y="1194311"/>
                <a:ext cx="968956" cy="638517"/>
                <a:chOff x="6764027" y="1788573"/>
                <a:chExt cx="3077029" cy="2809139"/>
              </a:xfrm>
            </p:grpSpPr>
            <p:sp>
              <p:nvSpPr>
                <p:cNvPr id="234" name="Google Shape;234;p33"/>
                <p:cNvSpPr/>
                <p:nvPr/>
              </p:nvSpPr>
              <p:spPr>
                <a:xfrm>
                  <a:off x="6764027" y="1788573"/>
                  <a:ext cx="3077029" cy="1535198"/>
                </a:xfrm>
                <a:custGeom>
                  <a:rect b="b" l="l" r="r" t="t"/>
                  <a:pathLst>
                    <a:path extrusionOk="0" h="1535198" w="3077029">
                      <a:moveTo>
                        <a:pt x="1538515" y="0"/>
                      </a:moveTo>
                      <a:lnTo>
                        <a:pt x="3077029" y="1535198"/>
                      </a:lnTo>
                      <a:lnTo>
                        <a:pt x="2306111" y="1535198"/>
                      </a:lnTo>
                      <a:lnTo>
                        <a:pt x="1538515" y="769257"/>
                      </a:lnTo>
                      <a:lnTo>
                        <a:pt x="770919" y="1535198"/>
                      </a:lnTo>
                      <a:lnTo>
                        <a:pt x="0" y="1535198"/>
                      </a:lnTo>
                      <a:close/>
                    </a:path>
                  </a:pathLst>
                </a:custGeom>
                <a:solidFill>
                  <a:srgbClr val="265A9A"/>
                </a:solidFill>
                <a:ln>
                  <a:noFill/>
                </a:ln>
              </p:spPr>
              <p:txBody>
                <a:bodyPr anchorCtr="0" anchor="ctr" bIns="45725" lIns="91425" spcFirstLastPara="1" rIns="91425" wrap="square" tIns="457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235;p33"/>
                <p:cNvSpPr/>
                <p:nvPr/>
              </p:nvSpPr>
              <p:spPr>
                <a:xfrm>
                  <a:off x="6764027" y="3062514"/>
                  <a:ext cx="3077029" cy="1535198"/>
                </a:xfrm>
                <a:custGeom>
                  <a:rect b="b" l="l" r="r" t="t"/>
                  <a:pathLst>
                    <a:path extrusionOk="0" h="1535198" w="3077029">
                      <a:moveTo>
                        <a:pt x="1538515" y="0"/>
                      </a:moveTo>
                      <a:lnTo>
                        <a:pt x="3077029" y="1535198"/>
                      </a:lnTo>
                      <a:lnTo>
                        <a:pt x="2306111" y="1535198"/>
                      </a:lnTo>
                      <a:lnTo>
                        <a:pt x="1538515" y="769257"/>
                      </a:lnTo>
                      <a:lnTo>
                        <a:pt x="770919" y="1535198"/>
                      </a:lnTo>
                      <a:lnTo>
                        <a:pt x="0" y="1535198"/>
                      </a:lnTo>
                      <a:close/>
                    </a:path>
                  </a:pathLst>
                </a:custGeom>
                <a:solidFill>
                  <a:srgbClr val="2B67AF"/>
                </a:solidFill>
                <a:ln>
                  <a:noFill/>
                </a:ln>
              </p:spPr>
              <p:txBody>
                <a:bodyPr anchorCtr="0" anchor="ctr" bIns="45725" lIns="91425" spcFirstLastPara="1" rIns="91425" wrap="square" tIns="457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6" name="Google Shape;236;p33"/>
              <p:cNvSpPr/>
              <p:nvPr/>
            </p:nvSpPr>
            <p:spPr>
              <a:xfrm rot="5400000">
                <a:off x="4385827" y="1338816"/>
                <a:ext cx="969264" cy="349258"/>
              </a:xfrm>
              <a:custGeom>
                <a:rect b="b" l="l" r="r" t="t"/>
                <a:pathLst>
                  <a:path extrusionOk="0" h="1535198" w="3077029">
                    <a:moveTo>
                      <a:pt x="1538515" y="0"/>
                    </a:moveTo>
                    <a:lnTo>
                      <a:pt x="3077029" y="1535198"/>
                    </a:lnTo>
                    <a:lnTo>
                      <a:pt x="2306111" y="1535198"/>
                    </a:lnTo>
                    <a:lnTo>
                      <a:pt x="1538515" y="769257"/>
                    </a:lnTo>
                    <a:lnTo>
                      <a:pt x="770919" y="1535198"/>
                    </a:lnTo>
                    <a:lnTo>
                      <a:pt x="0" y="1535198"/>
                    </a:lnTo>
                    <a:close/>
                  </a:path>
                </a:pathLst>
              </a:custGeom>
              <a:solidFill>
                <a:srgbClr val="212D32"/>
              </a:solidFill>
              <a:ln>
                <a:noFill/>
              </a:ln>
            </p:spPr>
            <p:txBody>
              <a:bodyPr anchorCtr="0" anchor="ctr" bIns="45725" lIns="91425" spcFirstLastPara="1" rIns="91425" wrap="square" tIns="457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7" name="Google Shape;237;p33"/>
          <p:cNvSpPr/>
          <p:nvPr/>
        </p:nvSpPr>
        <p:spPr>
          <a:xfrm>
            <a:off x="448900" y="2009475"/>
            <a:ext cx="8446800" cy="3015600"/>
          </a:xfrm>
          <a:prstGeom prst="roundRect">
            <a:avLst>
              <a:gd fmla="val 2678" name="adj"/>
            </a:avLst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ctr">
              <a:srgbClr val="000000">
                <a:alpha val="3765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38" name="Google Shape;238;p33"/>
          <p:cNvGrpSpPr/>
          <p:nvPr/>
        </p:nvGrpSpPr>
        <p:grpSpPr>
          <a:xfrm>
            <a:off x="590541" y="1876068"/>
            <a:ext cx="2967649" cy="300051"/>
            <a:chOff x="2895401" y="2754315"/>
            <a:chExt cx="1097260" cy="484500"/>
          </a:xfrm>
        </p:grpSpPr>
        <p:sp>
          <p:nvSpPr>
            <p:cNvPr id="239" name="Google Shape;239;p33"/>
            <p:cNvSpPr/>
            <p:nvPr/>
          </p:nvSpPr>
          <p:spPr>
            <a:xfrm>
              <a:off x="2895401" y="2835275"/>
              <a:ext cx="1066500" cy="335100"/>
            </a:xfrm>
            <a:prstGeom prst="roundRect">
              <a:avLst>
                <a:gd fmla="val 50000" name="adj"/>
              </a:avLst>
            </a:prstGeom>
            <a:solidFill>
              <a:schemeClr val="dk2"/>
            </a:solidFill>
            <a:ln cap="rnd" cmpd="sng" w="19050">
              <a:solidFill>
                <a:srgbClr val="BFE47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0" name="Google Shape;240;p33"/>
            <p:cNvSpPr txBox="1"/>
            <p:nvPr/>
          </p:nvSpPr>
          <p:spPr>
            <a:xfrm>
              <a:off x="2897361" y="2754315"/>
              <a:ext cx="1095300" cy="4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플랫폼 종사자 현황</a:t>
              </a:r>
              <a:endParaRPr sz="800"/>
            </a:p>
          </p:txBody>
        </p:sp>
      </p:grpSp>
      <p:pic>
        <p:nvPicPr>
          <p:cNvPr id="241" name="Google Shape;2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01" y="2266000"/>
            <a:ext cx="4193050" cy="27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3"/>
          <p:cNvSpPr txBox="1"/>
          <p:nvPr/>
        </p:nvSpPr>
        <p:spPr>
          <a:xfrm>
            <a:off x="508000" y="4746375"/>
            <a:ext cx="30000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900">
                <a:solidFill>
                  <a:schemeClr val="dk1"/>
                </a:solidFill>
              </a:rPr>
              <a:t>자료: 한국노동연구원</a:t>
            </a:r>
            <a:endParaRPr b="1" sz="900">
              <a:solidFill>
                <a:schemeClr val="dk1"/>
              </a:solidFill>
            </a:endParaRPr>
          </a:p>
        </p:txBody>
      </p:sp>
      <p:pic>
        <p:nvPicPr>
          <p:cNvPr id="243" name="Google Shape;24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2550" y="2506200"/>
            <a:ext cx="4044274" cy="204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3"/>
          <p:cNvSpPr/>
          <p:nvPr/>
        </p:nvSpPr>
        <p:spPr>
          <a:xfrm>
            <a:off x="5461725" y="3145300"/>
            <a:ext cx="1665300" cy="125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FF0000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3"/>
          <p:cNvSpPr txBox="1"/>
          <p:nvPr/>
        </p:nvSpPr>
        <p:spPr>
          <a:xfrm>
            <a:off x="4752550" y="4746375"/>
            <a:ext cx="4193100" cy="1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1"/>
                </a:solidFill>
              </a:rPr>
              <a:t>자료: 김준영 외(2018). 플랫폼경제종사자 규모 추정과 특성 분석, 한국고용정보원</a:t>
            </a:r>
            <a:endParaRPr b="1"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1"/>
          <p:cNvSpPr txBox="1"/>
          <p:nvPr>
            <p:ph type="title"/>
          </p:nvPr>
        </p:nvSpPr>
        <p:spPr>
          <a:xfrm>
            <a:off x="454212" y="425264"/>
            <a:ext cx="6447501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2700"/>
              <a:buFont typeface="Arial"/>
              <a:buNone/>
            </a:pPr>
            <a:r>
              <a:rPr b="1" lang="ko">
                <a:solidFill>
                  <a:srgbClr val="2A5010"/>
                </a:solidFill>
                <a:latin typeface="Nanum Gothic"/>
                <a:ea typeface="Nanum Gothic"/>
                <a:cs typeface="Nanum Gothic"/>
                <a:sym typeface="Nanum Gothic"/>
              </a:rPr>
              <a:t>종합 정책 제언</a:t>
            </a:r>
            <a:endParaRPr b="1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512" name="Google Shape;512;p51"/>
          <p:cNvSpPr/>
          <p:nvPr/>
        </p:nvSpPr>
        <p:spPr>
          <a:xfrm>
            <a:off x="508000" y="921124"/>
            <a:ext cx="5879353" cy="34289"/>
          </a:xfrm>
          <a:prstGeom prst="rect">
            <a:avLst/>
          </a:prstGeom>
          <a:gradFill>
            <a:gsLst>
              <a:gs pos="0">
                <a:srgbClr val="D2E4BB"/>
              </a:gs>
              <a:gs pos="88000">
                <a:srgbClr val="9FC95F"/>
              </a:gs>
              <a:gs pos="100000">
                <a:srgbClr val="9FC95F"/>
              </a:gs>
            </a:gsLst>
            <a:lin ang="5400000" scaled="0"/>
          </a:gra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3" name="Google Shape;513;p51"/>
          <p:cNvSpPr txBox="1"/>
          <p:nvPr/>
        </p:nvSpPr>
        <p:spPr>
          <a:xfrm>
            <a:off x="997650" y="1452150"/>
            <a:ext cx="638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Trebuchet MS"/>
                <a:ea typeface="Trebuchet MS"/>
                <a:cs typeface="Trebuchet MS"/>
                <a:sym typeface="Trebuchet MS"/>
              </a:rPr>
              <a:t>수요일날 최종 채울께요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2"/>
          <p:cNvSpPr txBox="1"/>
          <p:nvPr>
            <p:ph type="title"/>
          </p:nvPr>
        </p:nvSpPr>
        <p:spPr>
          <a:xfrm>
            <a:off x="454212" y="425264"/>
            <a:ext cx="6447501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2700"/>
              <a:buFont typeface="Arial"/>
              <a:buNone/>
            </a:pPr>
            <a:r>
              <a:rPr b="1" lang="ko">
                <a:solidFill>
                  <a:srgbClr val="2A5010"/>
                </a:solidFill>
                <a:latin typeface="Nanum Gothic"/>
                <a:ea typeface="Nanum Gothic"/>
                <a:cs typeface="Nanum Gothic"/>
                <a:sym typeface="Nanum Gothic"/>
              </a:rPr>
              <a:t>참고문헌</a:t>
            </a:r>
            <a:endParaRPr b="1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519" name="Google Shape;519;p52"/>
          <p:cNvSpPr/>
          <p:nvPr/>
        </p:nvSpPr>
        <p:spPr>
          <a:xfrm>
            <a:off x="508000" y="921124"/>
            <a:ext cx="5879353" cy="34289"/>
          </a:xfrm>
          <a:prstGeom prst="rect">
            <a:avLst/>
          </a:prstGeom>
          <a:gradFill>
            <a:gsLst>
              <a:gs pos="0">
                <a:srgbClr val="D2E4BB"/>
              </a:gs>
              <a:gs pos="88000">
                <a:srgbClr val="9FC95F"/>
              </a:gs>
              <a:gs pos="100000">
                <a:srgbClr val="9FC95F"/>
              </a:gs>
            </a:gsLst>
            <a:lin ang="5400000" scaled="0"/>
          </a:gra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520" name="Google Shape;520;p52"/>
          <p:cNvSpPr txBox="1"/>
          <p:nvPr/>
        </p:nvSpPr>
        <p:spPr>
          <a:xfrm>
            <a:off x="625642" y="1335506"/>
            <a:ext cx="666432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4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과학기술정보통신부. 국내 O2O 서비스 시장 2.9조원 규모로 확대. 2020.2.5.보도자료</a:t>
            </a:r>
            <a:endParaRPr sz="14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장지연. 플랫폼노동자의 규모와 특징. 고용,노동브리프 제104호(2020-11) p.3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521" name="Google Shape;521;p52"/>
          <p:cNvSpPr txBox="1"/>
          <p:nvPr/>
        </p:nvSpPr>
        <p:spPr>
          <a:xfrm>
            <a:off x="625642" y="1664959"/>
            <a:ext cx="605959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>
            <p:ph type="title"/>
          </p:nvPr>
        </p:nvSpPr>
        <p:spPr>
          <a:xfrm>
            <a:off x="454212" y="425264"/>
            <a:ext cx="64476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2700"/>
              <a:buFont typeface="Arial"/>
              <a:buNone/>
            </a:pPr>
            <a:r>
              <a:rPr b="1" lang="ko">
                <a:solidFill>
                  <a:srgbClr val="2A5010"/>
                </a:solidFill>
                <a:latin typeface="Nanum Gothic"/>
                <a:ea typeface="Nanum Gothic"/>
                <a:cs typeface="Nanum Gothic"/>
                <a:sym typeface="Nanum Gothic"/>
              </a:rPr>
              <a:t>관계자 면담을 통한 문제점 탐색</a:t>
            </a:r>
            <a:endParaRPr b="1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61" name="Google Shape;261;p36"/>
          <p:cNvSpPr/>
          <p:nvPr/>
        </p:nvSpPr>
        <p:spPr>
          <a:xfrm>
            <a:off x="508000" y="921124"/>
            <a:ext cx="5879400" cy="34200"/>
          </a:xfrm>
          <a:prstGeom prst="rect">
            <a:avLst/>
          </a:prstGeom>
          <a:gradFill>
            <a:gsLst>
              <a:gs pos="0">
                <a:srgbClr val="D2E4BB"/>
              </a:gs>
              <a:gs pos="88000">
                <a:srgbClr val="9FC95F"/>
              </a:gs>
              <a:gs pos="100000">
                <a:srgbClr val="9FC95F"/>
              </a:gs>
            </a:gsLst>
            <a:lin ang="5400012" scaled="0"/>
          </a:gra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2" name="Google Shape;262;p36"/>
          <p:cNvSpPr/>
          <p:nvPr/>
        </p:nvSpPr>
        <p:spPr>
          <a:xfrm>
            <a:off x="448900" y="1174501"/>
            <a:ext cx="6678000" cy="367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3A43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" name="Google Shape;263;p36"/>
          <p:cNvGrpSpPr/>
          <p:nvPr/>
        </p:nvGrpSpPr>
        <p:grpSpPr>
          <a:xfrm>
            <a:off x="559511" y="1264308"/>
            <a:ext cx="6567517" cy="611775"/>
            <a:chOff x="384158" y="6137992"/>
            <a:chExt cx="8756689" cy="815700"/>
          </a:xfrm>
        </p:grpSpPr>
        <p:sp>
          <p:nvSpPr>
            <p:cNvPr id="264" name="Google Shape;264;p36"/>
            <p:cNvSpPr/>
            <p:nvPr/>
          </p:nvSpPr>
          <p:spPr>
            <a:xfrm>
              <a:off x="670947" y="6137992"/>
              <a:ext cx="84699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1100">
                  <a:solidFill>
                    <a:srgbClr val="3F3F3F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경기이동노동자 수원쉼터 방문하여, 관계자 면담을 진행하며 현재 실태와 문제점, 개선점 등을 탐색함</a:t>
              </a:r>
              <a:endParaRPr sz="800">
                <a:solidFill>
                  <a:srgbClr val="3F3F3F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  <p:grpSp>
          <p:nvGrpSpPr>
            <p:cNvPr id="265" name="Google Shape;265;p36"/>
            <p:cNvGrpSpPr/>
            <p:nvPr/>
          </p:nvGrpSpPr>
          <p:grpSpPr>
            <a:xfrm>
              <a:off x="384158" y="6161750"/>
              <a:ext cx="266331" cy="273429"/>
              <a:chOff x="4129231" y="1028813"/>
              <a:chExt cx="915857" cy="969264"/>
            </a:xfrm>
          </p:grpSpPr>
          <p:grpSp>
            <p:nvGrpSpPr>
              <p:cNvPr id="266" name="Google Shape;266;p36"/>
              <p:cNvGrpSpPr/>
              <p:nvPr/>
            </p:nvGrpSpPr>
            <p:grpSpPr>
              <a:xfrm rot="5400000">
                <a:off x="3964011" y="1194311"/>
                <a:ext cx="968956" cy="638517"/>
                <a:chOff x="6764027" y="1788573"/>
                <a:chExt cx="3077029" cy="2809139"/>
              </a:xfrm>
            </p:grpSpPr>
            <p:sp>
              <p:nvSpPr>
                <p:cNvPr id="267" name="Google Shape;267;p36"/>
                <p:cNvSpPr/>
                <p:nvPr/>
              </p:nvSpPr>
              <p:spPr>
                <a:xfrm>
                  <a:off x="6764027" y="1788573"/>
                  <a:ext cx="3077029" cy="1535198"/>
                </a:xfrm>
                <a:custGeom>
                  <a:rect b="b" l="l" r="r" t="t"/>
                  <a:pathLst>
                    <a:path extrusionOk="0" h="1535198" w="3077029">
                      <a:moveTo>
                        <a:pt x="1538515" y="0"/>
                      </a:moveTo>
                      <a:lnTo>
                        <a:pt x="3077029" y="1535198"/>
                      </a:lnTo>
                      <a:lnTo>
                        <a:pt x="2306111" y="1535198"/>
                      </a:lnTo>
                      <a:lnTo>
                        <a:pt x="1538515" y="769257"/>
                      </a:lnTo>
                      <a:lnTo>
                        <a:pt x="770919" y="1535198"/>
                      </a:lnTo>
                      <a:lnTo>
                        <a:pt x="0" y="1535198"/>
                      </a:lnTo>
                      <a:close/>
                    </a:path>
                  </a:pathLst>
                </a:custGeom>
                <a:solidFill>
                  <a:srgbClr val="265A9A"/>
                </a:solidFill>
                <a:ln>
                  <a:noFill/>
                </a:ln>
              </p:spPr>
              <p:txBody>
                <a:bodyPr anchorCtr="0" anchor="ctr" bIns="45725" lIns="91425" spcFirstLastPara="1" rIns="91425" wrap="square" tIns="457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p36"/>
                <p:cNvSpPr/>
                <p:nvPr/>
              </p:nvSpPr>
              <p:spPr>
                <a:xfrm>
                  <a:off x="6764027" y="3062514"/>
                  <a:ext cx="3077029" cy="1535198"/>
                </a:xfrm>
                <a:custGeom>
                  <a:rect b="b" l="l" r="r" t="t"/>
                  <a:pathLst>
                    <a:path extrusionOk="0" h="1535198" w="3077029">
                      <a:moveTo>
                        <a:pt x="1538515" y="0"/>
                      </a:moveTo>
                      <a:lnTo>
                        <a:pt x="3077029" y="1535198"/>
                      </a:lnTo>
                      <a:lnTo>
                        <a:pt x="2306111" y="1535198"/>
                      </a:lnTo>
                      <a:lnTo>
                        <a:pt x="1538515" y="769257"/>
                      </a:lnTo>
                      <a:lnTo>
                        <a:pt x="770919" y="1535198"/>
                      </a:lnTo>
                      <a:lnTo>
                        <a:pt x="0" y="1535198"/>
                      </a:lnTo>
                      <a:close/>
                    </a:path>
                  </a:pathLst>
                </a:custGeom>
                <a:solidFill>
                  <a:srgbClr val="2B67AF"/>
                </a:solidFill>
                <a:ln>
                  <a:noFill/>
                </a:ln>
              </p:spPr>
              <p:txBody>
                <a:bodyPr anchorCtr="0" anchor="ctr" bIns="45725" lIns="91425" spcFirstLastPara="1" rIns="91425" wrap="square" tIns="457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9" name="Google Shape;269;p36"/>
              <p:cNvSpPr/>
              <p:nvPr/>
            </p:nvSpPr>
            <p:spPr>
              <a:xfrm rot="5400000">
                <a:off x="4385827" y="1338816"/>
                <a:ext cx="969264" cy="349258"/>
              </a:xfrm>
              <a:custGeom>
                <a:rect b="b" l="l" r="r" t="t"/>
                <a:pathLst>
                  <a:path extrusionOk="0" h="1535198" w="3077029">
                    <a:moveTo>
                      <a:pt x="1538515" y="0"/>
                    </a:moveTo>
                    <a:lnTo>
                      <a:pt x="3077029" y="1535198"/>
                    </a:lnTo>
                    <a:lnTo>
                      <a:pt x="2306111" y="1535198"/>
                    </a:lnTo>
                    <a:lnTo>
                      <a:pt x="1538515" y="769257"/>
                    </a:lnTo>
                    <a:lnTo>
                      <a:pt x="770919" y="1535198"/>
                    </a:lnTo>
                    <a:lnTo>
                      <a:pt x="0" y="1535198"/>
                    </a:lnTo>
                    <a:close/>
                  </a:path>
                </a:pathLst>
              </a:custGeom>
              <a:solidFill>
                <a:srgbClr val="212D32"/>
              </a:solidFill>
              <a:ln>
                <a:noFill/>
              </a:ln>
            </p:spPr>
            <p:txBody>
              <a:bodyPr anchorCtr="0" anchor="ctr" bIns="45725" lIns="91425" spcFirstLastPara="1" rIns="91425" wrap="square" tIns="457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70" name="Google Shape;2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8348" y="1491250"/>
            <a:ext cx="1634275" cy="21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8552" y="3705551"/>
            <a:ext cx="1716012" cy="13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5025" y="3705550"/>
            <a:ext cx="2100650" cy="13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7450" y="3705550"/>
            <a:ext cx="1835174" cy="13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9025" y="2571758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6"/>
          <p:cNvSpPr/>
          <p:nvPr/>
        </p:nvSpPr>
        <p:spPr>
          <a:xfrm>
            <a:off x="106125" y="1593075"/>
            <a:ext cx="1867800" cy="856200"/>
          </a:xfrm>
          <a:prstGeom prst="wedgeRoundRectCallout">
            <a:avLst>
              <a:gd fmla="val 43182" name="adj1"/>
              <a:gd fmla="val 92811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건강문제</a:t>
            </a:r>
            <a:endParaRPr/>
          </a:p>
        </p:txBody>
      </p:sp>
      <p:sp>
        <p:nvSpPr>
          <p:cNvPr id="276" name="Google Shape;276;p36"/>
          <p:cNvSpPr/>
          <p:nvPr/>
        </p:nvSpPr>
        <p:spPr>
          <a:xfrm>
            <a:off x="2186150" y="1593075"/>
            <a:ext cx="1867800" cy="856200"/>
          </a:xfrm>
          <a:prstGeom prst="wedgeRoundRectCallout">
            <a:avLst>
              <a:gd fmla="val -33711" name="adj1"/>
              <a:gd fmla="val 87027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안전문제</a:t>
            </a:r>
            <a:endParaRPr/>
          </a:p>
        </p:txBody>
      </p:sp>
      <p:sp>
        <p:nvSpPr>
          <p:cNvPr id="277" name="Google Shape;277;p36"/>
          <p:cNvSpPr/>
          <p:nvPr/>
        </p:nvSpPr>
        <p:spPr>
          <a:xfrm>
            <a:off x="3212025" y="2500650"/>
            <a:ext cx="1867800" cy="856200"/>
          </a:xfrm>
          <a:prstGeom prst="wedgeRoundRectCallout">
            <a:avLst>
              <a:gd fmla="val -78788" name="adj1"/>
              <a:gd fmla="val 17385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현행 제도 하에서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적절히 보호되지 않음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/>
          <p:nvPr>
            <p:ph type="title"/>
          </p:nvPr>
        </p:nvSpPr>
        <p:spPr>
          <a:xfrm>
            <a:off x="454212" y="425264"/>
            <a:ext cx="6447501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2700"/>
              <a:buFont typeface="Arial"/>
              <a:buNone/>
            </a:pPr>
            <a:r>
              <a:rPr b="1" lang="ko">
                <a:solidFill>
                  <a:srgbClr val="2A5010"/>
                </a:solidFill>
                <a:latin typeface="Nanum Gothic"/>
                <a:ea typeface="Nanum Gothic"/>
                <a:cs typeface="Nanum Gothic"/>
                <a:sym typeface="Nanum Gothic"/>
              </a:rPr>
              <a:t>면담을 통해 도출된 문제(1) 건강영역</a:t>
            </a:r>
            <a:endParaRPr b="1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83" name="Google Shape;283;p37"/>
          <p:cNvSpPr/>
          <p:nvPr/>
        </p:nvSpPr>
        <p:spPr>
          <a:xfrm>
            <a:off x="508000" y="921124"/>
            <a:ext cx="5879353" cy="34289"/>
          </a:xfrm>
          <a:prstGeom prst="rect">
            <a:avLst/>
          </a:prstGeom>
          <a:gradFill>
            <a:gsLst>
              <a:gs pos="0">
                <a:srgbClr val="D2E4BB"/>
              </a:gs>
              <a:gs pos="88000">
                <a:srgbClr val="9FC95F"/>
              </a:gs>
              <a:gs pos="100000">
                <a:srgbClr val="9FC95F"/>
              </a:gs>
            </a:gsLst>
            <a:lin ang="5400000" scaled="0"/>
          </a:gra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4" name="Google Shape;284;p37"/>
          <p:cNvSpPr txBox="1"/>
          <p:nvPr/>
        </p:nvSpPr>
        <p:spPr>
          <a:xfrm>
            <a:off x="2052984" y="3310995"/>
            <a:ext cx="42573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285" name="Google Shape;28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13" y="1127134"/>
            <a:ext cx="6447525" cy="3626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 txBox="1"/>
          <p:nvPr>
            <p:ph type="title"/>
          </p:nvPr>
        </p:nvSpPr>
        <p:spPr>
          <a:xfrm>
            <a:off x="454212" y="425264"/>
            <a:ext cx="64476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2700"/>
              <a:buFont typeface="Arial"/>
              <a:buNone/>
            </a:pPr>
            <a:r>
              <a:rPr b="1" lang="ko">
                <a:solidFill>
                  <a:srgbClr val="2A5010"/>
                </a:solidFill>
                <a:latin typeface="Nanum Gothic"/>
                <a:ea typeface="Nanum Gothic"/>
                <a:cs typeface="Nanum Gothic"/>
                <a:sym typeface="Nanum Gothic"/>
              </a:rPr>
              <a:t>면담을 통해 도출된 문제(2) 안전영역</a:t>
            </a:r>
            <a:endParaRPr b="1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91" name="Google Shape;291;p38"/>
          <p:cNvSpPr/>
          <p:nvPr/>
        </p:nvSpPr>
        <p:spPr>
          <a:xfrm>
            <a:off x="508000" y="921124"/>
            <a:ext cx="5879400" cy="34200"/>
          </a:xfrm>
          <a:prstGeom prst="rect">
            <a:avLst/>
          </a:prstGeom>
          <a:gradFill>
            <a:gsLst>
              <a:gs pos="0">
                <a:srgbClr val="D2E4BB"/>
              </a:gs>
              <a:gs pos="88000">
                <a:srgbClr val="9FC95F"/>
              </a:gs>
              <a:gs pos="100000">
                <a:srgbClr val="9FC95F"/>
              </a:gs>
            </a:gsLst>
            <a:lin ang="5400012" scaled="0"/>
          </a:gra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2" name="Google Shape;292;p38"/>
          <p:cNvSpPr txBox="1"/>
          <p:nvPr/>
        </p:nvSpPr>
        <p:spPr>
          <a:xfrm>
            <a:off x="2052984" y="3310995"/>
            <a:ext cx="42573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293" name="Google Shape;29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3573" y="1305825"/>
            <a:ext cx="2546150" cy="143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1862" y="2819400"/>
            <a:ext cx="2546151" cy="159133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8"/>
          <p:cNvSpPr/>
          <p:nvPr/>
        </p:nvSpPr>
        <p:spPr>
          <a:xfrm>
            <a:off x="6445288" y="3558650"/>
            <a:ext cx="1273500" cy="898500"/>
          </a:xfrm>
          <a:prstGeom prst="wedgeEllipseCallout">
            <a:avLst>
              <a:gd fmla="val 39444" name="adj1"/>
              <a:gd fmla="val -5865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/>
              <a:t>내 차에서 내가 마스크 </a:t>
            </a:r>
            <a:endParaRPr b="1"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/>
              <a:t>안 쓰겠다는데!</a:t>
            </a:r>
            <a:endParaRPr b="1"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/>
              <a:t>당장 내려!</a:t>
            </a:r>
            <a:endParaRPr b="1" sz="800"/>
          </a:p>
        </p:txBody>
      </p:sp>
      <p:sp>
        <p:nvSpPr>
          <p:cNvPr id="296" name="Google Shape;296;p38"/>
          <p:cNvSpPr/>
          <p:nvPr/>
        </p:nvSpPr>
        <p:spPr>
          <a:xfrm rot="606103">
            <a:off x="8326876" y="3348900"/>
            <a:ext cx="488000" cy="296167"/>
          </a:xfrm>
          <a:prstGeom prst="flowChartOffpageConnec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8"/>
          <p:cNvSpPr/>
          <p:nvPr/>
        </p:nvSpPr>
        <p:spPr>
          <a:xfrm rot="-10193897">
            <a:off x="8336524" y="3287383"/>
            <a:ext cx="488000" cy="296167"/>
          </a:xfrm>
          <a:prstGeom prst="flowChartOffpageConnec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8"/>
          <p:cNvSpPr/>
          <p:nvPr/>
        </p:nvSpPr>
        <p:spPr>
          <a:xfrm rot="605788">
            <a:off x="8365535" y="3377663"/>
            <a:ext cx="450070" cy="30336"/>
          </a:xfrm>
          <a:prstGeom prst="roundRect">
            <a:avLst>
              <a:gd fmla="val 16667" name="adj"/>
            </a:avLst>
          </a:prstGeom>
          <a:solidFill>
            <a:srgbClr val="26262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 rot="605788">
            <a:off x="8354584" y="3447486"/>
            <a:ext cx="450070" cy="30336"/>
          </a:xfrm>
          <a:prstGeom prst="roundRect">
            <a:avLst>
              <a:gd fmla="val 16667" name="adj"/>
            </a:avLst>
          </a:prstGeom>
          <a:solidFill>
            <a:srgbClr val="26262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8"/>
          <p:cNvSpPr/>
          <p:nvPr/>
        </p:nvSpPr>
        <p:spPr>
          <a:xfrm rot="605788">
            <a:off x="8340502" y="3516751"/>
            <a:ext cx="450070" cy="30336"/>
          </a:xfrm>
          <a:prstGeom prst="roundRect">
            <a:avLst>
              <a:gd fmla="val 16667" name="adj"/>
            </a:avLst>
          </a:prstGeom>
          <a:solidFill>
            <a:srgbClr val="26262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6258" y="2815825"/>
            <a:ext cx="2829040" cy="15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325" y="1044051"/>
            <a:ext cx="3024250" cy="3571774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8"/>
          <p:cNvSpPr txBox="1"/>
          <p:nvPr/>
        </p:nvSpPr>
        <p:spPr>
          <a:xfrm>
            <a:off x="614125" y="4615825"/>
            <a:ext cx="31482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800">
                <a:solidFill>
                  <a:schemeClr val="dk1"/>
                </a:solidFill>
              </a:rPr>
              <a:t>2020, 기술혁명시대의 신 노동자, 플랫폼종사자, 경기연구원</a:t>
            </a:r>
            <a:endParaRPr b="1"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 txBox="1"/>
          <p:nvPr>
            <p:ph type="title"/>
          </p:nvPr>
        </p:nvSpPr>
        <p:spPr>
          <a:xfrm>
            <a:off x="454212" y="425264"/>
            <a:ext cx="6447501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2700"/>
              <a:buFont typeface="Arial"/>
              <a:buNone/>
            </a:pPr>
            <a:r>
              <a:rPr b="1" lang="ko">
                <a:solidFill>
                  <a:srgbClr val="2A5010"/>
                </a:solidFill>
                <a:latin typeface="Nanum Gothic"/>
                <a:ea typeface="Nanum Gothic"/>
                <a:cs typeface="Nanum Gothic"/>
                <a:sym typeface="Nanum Gothic"/>
              </a:rPr>
              <a:t>주요 이슈별 정책제안 방향</a:t>
            </a:r>
            <a:endParaRPr b="1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309" name="Google Shape;309;p39"/>
          <p:cNvSpPr/>
          <p:nvPr/>
        </p:nvSpPr>
        <p:spPr>
          <a:xfrm>
            <a:off x="508000" y="921124"/>
            <a:ext cx="5879353" cy="34289"/>
          </a:xfrm>
          <a:prstGeom prst="rect">
            <a:avLst/>
          </a:prstGeom>
          <a:gradFill>
            <a:gsLst>
              <a:gs pos="0">
                <a:srgbClr val="D2E4BB"/>
              </a:gs>
              <a:gs pos="88000">
                <a:srgbClr val="9FC95F"/>
              </a:gs>
              <a:gs pos="100000">
                <a:srgbClr val="9FC95F"/>
              </a:gs>
            </a:gsLst>
            <a:lin ang="5400000" scaled="0"/>
          </a:gra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0" name="Google Shape;310;p39"/>
          <p:cNvSpPr/>
          <p:nvPr/>
        </p:nvSpPr>
        <p:spPr>
          <a:xfrm>
            <a:off x="918958" y="1516780"/>
            <a:ext cx="4663775" cy="2316631"/>
          </a:xfrm>
          <a:prstGeom prst="arc">
            <a:avLst>
              <a:gd fmla="val 10882519" name="adj1"/>
              <a:gd fmla="val 0" name="adj2"/>
            </a:avLst>
          </a:prstGeom>
          <a:noFill/>
          <a:ln cap="flat" cmpd="sng" w="38100">
            <a:solidFill>
              <a:srgbClr val="AAD1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311" name="Google Shape;311;p39"/>
          <p:cNvSpPr/>
          <p:nvPr/>
        </p:nvSpPr>
        <p:spPr>
          <a:xfrm>
            <a:off x="225753" y="1968131"/>
            <a:ext cx="6370320" cy="314769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grpSp>
        <p:nvGrpSpPr>
          <p:cNvPr id="312" name="Google Shape;312;p39"/>
          <p:cNvGrpSpPr/>
          <p:nvPr/>
        </p:nvGrpSpPr>
        <p:grpSpPr>
          <a:xfrm>
            <a:off x="4493825" y="2099266"/>
            <a:ext cx="1968448" cy="2814266"/>
            <a:chOff x="5900753" y="2280640"/>
            <a:chExt cx="2624597" cy="3752354"/>
          </a:xfrm>
        </p:grpSpPr>
        <p:grpSp>
          <p:nvGrpSpPr>
            <p:cNvPr id="313" name="Google Shape;313;p39"/>
            <p:cNvGrpSpPr/>
            <p:nvPr/>
          </p:nvGrpSpPr>
          <p:grpSpPr>
            <a:xfrm>
              <a:off x="6366244" y="2280640"/>
              <a:ext cx="1617696" cy="1617692"/>
              <a:chOff x="5893976" y="1560560"/>
              <a:chExt cx="1617696" cy="1617692"/>
            </a:xfrm>
          </p:grpSpPr>
          <p:grpSp>
            <p:nvGrpSpPr>
              <p:cNvPr id="314" name="Google Shape;314;p39"/>
              <p:cNvGrpSpPr/>
              <p:nvPr/>
            </p:nvGrpSpPr>
            <p:grpSpPr>
              <a:xfrm>
                <a:off x="5893976" y="1560560"/>
                <a:ext cx="1617696" cy="1617692"/>
                <a:chOff x="-2112560" y="1707775"/>
                <a:chExt cx="2142115" cy="2142115"/>
              </a:xfrm>
            </p:grpSpPr>
            <p:grpSp>
              <p:nvGrpSpPr>
                <p:cNvPr id="315" name="Google Shape;315;p39"/>
                <p:cNvGrpSpPr/>
                <p:nvPr/>
              </p:nvGrpSpPr>
              <p:grpSpPr>
                <a:xfrm>
                  <a:off x="-2112560" y="1707775"/>
                  <a:ext cx="2142115" cy="2142115"/>
                  <a:chOff x="479729" y="1707775"/>
                  <a:chExt cx="2142115" cy="2142115"/>
                </a:xfrm>
              </p:grpSpPr>
              <p:sp>
                <p:nvSpPr>
                  <p:cNvPr id="316" name="Google Shape;316;p39"/>
                  <p:cNvSpPr/>
                  <p:nvPr/>
                </p:nvSpPr>
                <p:spPr>
                  <a:xfrm>
                    <a:off x="755576" y="1988840"/>
                    <a:ext cx="1584176" cy="15841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48E9C"/>
                      </a:gs>
                      <a:gs pos="1000">
                        <a:srgbClr val="248E9C"/>
                      </a:gs>
                      <a:gs pos="100000">
                        <a:srgbClr val="929292"/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0800" rotWithShape="0" algn="ctr" dir="3000000" dist="38100">
                      <a:srgbClr val="000000">
                        <a:alpha val="13725"/>
                      </a:srgbClr>
                    </a:outerShdw>
                  </a:effectLst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00">
                      <a:solidFill>
                        <a:srgbClr val="FFFFFF"/>
                      </a:solidFill>
                      <a:latin typeface="Nanum Gothic"/>
                      <a:ea typeface="Nanum Gothic"/>
                      <a:cs typeface="Nanum Gothic"/>
                      <a:sym typeface="Nanum Gothic"/>
                    </a:endParaRPr>
                  </a:p>
                </p:txBody>
              </p:sp>
              <p:sp>
                <p:nvSpPr>
                  <p:cNvPr id="317" name="Google Shape;317;p39"/>
                  <p:cNvSpPr/>
                  <p:nvPr/>
                </p:nvSpPr>
                <p:spPr>
                  <a:xfrm rot="2700000">
                    <a:off x="793434" y="2021480"/>
                    <a:ext cx="1514704" cy="1514704"/>
                  </a:xfrm>
                  <a:prstGeom prst="pie">
                    <a:avLst>
                      <a:gd fmla="val 5353069" name="adj1"/>
                      <a:gd fmla="val 16200000" name="adj2"/>
                    </a:avLst>
                  </a:prstGeom>
                  <a:gradFill>
                    <a:gsLst>
                      <a:gs pos="0">
                        <a:srgbClr val="FFFFFF">
                          <a:alpha val="0"/>
                        </a:srgbClr>
                      </a:gs>
                      <a:gs pos="10000">
                        <a:srgbClr val="FFFFFF">
                          <a:alpha val="0"/>
                        </a:srgbClr>
                      </a:gs>
                      <a:gs pos="73000">
                        <a:srgbClr val="FFFFFF">
                          <a:alpha val="53725"/>
                        </a:srgbClr>
                      </a:gs>
                      <a:gs pos="100000">
                        <a:srgbClr val="FFFFFF">
                          <a:alpha val="53725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00">
                      <a:solidFill>
                        <a:srgbClr val="000000"/>
                      </a:solidFill>
                      <a:latin typeface="Nanum Gothic"/>
                      <a:ea typeface="Nanum Gothic"/>
                      <a:cs typeface="Nanum Gothic"/>
                      <a:sym typeface="Nanum Gothic"/>
                    </a:endParaRPr>
                  </a:p>
                </p:txBody>
              </p:sp>
            </p:grpSp>
            <p:sp>
              <p:nvSpPr>
                <p:cNvPr id="318" name="Google Shape;318;p39"/>
                <p:cNvSpPr/>
                <p:nvPr/>
              </p:nvSpPr>
              <p:spPr>
                <a:xfrm>
                  <a:off x="-1781877" y="2052630"/>
                  <a:ext cx="1463665" cy="1463666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rotWithShape="0" algn="t" dir="5400000" dist="25400">
                    <a:srgbClr val="000000">
                      <a:alpha val="26666"/>
                    </a:srgb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00">
                    <a:solidFill>
                      <a:srgbClr val="FFFFFF"/>
                    </a:solidFill>
                    <a:latin typeface="Nanum Gothic"/>
                    <a:ea typeface="Nanum Gothic"/>
                    <a:cs typeface="Nanum Gothic"/>
                    <a:sym typeface="Nanum Gothic"/>
                  </a:endParaRPr>
                </a:p>
              </p:txBody>
            </p:sp>
          </p:grpSp>
          <p:sp>
            <p:nvSpPr>
              <p:cNvPr id="319" name="Google Shape;319;p39"/>
              <p:cNvSpPr txBox="1"/>
              <p:nvPr/>
            </p:nvSpPr>
            <p:spPr>
              <a:xfrm>
                <a:off x="6040521" y="1939968"/>
                <a:ext cx="1319891" cy="343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1300">
                    <a:solidFill>
                      <a:srgbClr val="248E9C"/>
                    </a:solidFill>
                    <a:latin typeface="Nanum Gothic"/>
                    <a:ea typeface="Nanum Gothic"/>
                    <a:cs typeface="Nanum Gothic"/>
                    <a:sym typeface="Nanum Gothic"/>
                  </a:rPr>
                  <a:t>인프라</a:t>
                </a:r>
                <a:endParaRPr sz="1000"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</p:grpSp>
        <p:grpSp>
          <p:nvGrpSpPr>
            <p:cNvPr id="320" name="Google Shape;320;p39"/>
            <p:cNvGrpSpPr/>
            <p:nvPr/>
          </p:nvGrpSpPr>
          <p:grpSpPr>
            <a:xfrm>
              <a:off x="5900753" y="3035330"/>
              <a:ext cx="2624597" cy="2997664"/>
              <a:chOff x="4649206" y="1916832"/>
              <a:chExt cx="4039339" cy="2183976"/>
            </a:xfrm>
          </p:grpSpPr>
          <p:sp>
            <p:nvSpPr>
              <p:cNvPr id="321" name="Google Shape;321;p39"/>
              <p:cNvSpPr/>
              <p:nvPr/>
            </p:nvSpPr>
            <p:spPr>
              <a:xfrm>
                <a:off x="4649206" y="1921538"/>
                <a:ext cx="3960007" cy="2179270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248E9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  <p:sp>
            <p:nvSpPr>
              <p:cNvPr id="322" name="Google Shape;322;p39"/>
              <p:cNvSpPr/>
              <p:nvPr/>
            </p:nvSpPr>
            <p:spPr>
              <a:xfrm>
                <a:off x="4667020" y="1916832"/>
                <a:ext cx="3960007" cy="432000"/>
              </a:xfrm>
              <a:prstGeom prst="roundRect">
                <a:avLst>
                  <a:gd fmla="val 0" name="adj"/>
                </a:avLst>
              </a:prstGeom>
              <a:solidFill>
                <a:srgbClr val="248E9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  <p:sp>
            <p:nvSpPr>
              <p:cNvPr id="323" name="Google Shape;323;p39"/>
              <p:cNvSpPr/>
              <p:nvPr/>
            </p:nvSpPr>
            <p:spPr>
              <a:xfrm>
                <a:off x="4684835" y="1916832"/>
                <a:ext cx="991951" cy="432000"/>
              </a:xfrm>
              <a:custGeom>
                <a:rect b="b" l="l" r="r" t="t"/>
                <a:pathLst>
                  <a:path extrusionOk="0" h="409074" w="922421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26666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90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  <p:sp>
            <p:nvSpPr>
              <p:cNvPr id="324" name="Google Shape;324;p39"/>
              <p:cNvSpPr txBox="1"/>
              <p:nvPr/>
            </p:nvSpPr>
            <p:spPr>
              <a:xfrm>
                <a:off x="4738721" y="2013988"/>
                <a:ext cx="3949824" cy="2590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rotWithShape="0" algn="ctr">
                  <a:srgbClr val="000000"/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1300">
                    <a:solidFill>
                      <a:srgbClr val="FFFFFF"/>
                    </a:solidFill>
                    <a:latin typeface="Nanum Gothic"/>
                    <a:ea typeface="Nanum Gothic"/>
                    <a:cs typeface="Nanum Gothic"/>
                    <a:sym typeface="Nanum Gothic"/>
                  </a:rPr>
                  <a:t>플랫폼 노동의 </a:t>
                </a:r>
                <a:endParaRPr sz="13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1300">
                    <a:solidFill>
                      <a:srgbClr val="FFFFFF"/>
                    </a:solidFill>
                    <a:latin typeface="Nanum Gothic"/>
                    <a:ea typeface="Nanum Gothic"/>
                    <a:cs typeface="Nanum Gothic"/>
                    <a:sym typeface="Nanum Gothic"/>
                  </a:rPr>
                  <a:t>디지털 사회안전망 구축</a:t>
                </a:r>
                <a:endParaRPr sz="1000"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</p:grpSp>
      </p:grpSp>
      <p:grpSp>
        <p:nvGrpSpPr>
          <p:cNvPr id="325" name="Google Shape;325;p39"/>
          <p:cNvGrpSpPr/>
          <p:nvPr/>
        </p:nvGrpSpPr>
        <p:grpSpPr>
          <a:xfrm>
            <a:off x="2445247" y="2099266"/>
            <a:ext cx="2048578" cy="2814266"/>
            <a:chOff x="3254317" y="2280640"/>
            <a:chExt cx="2731437" cy="3752355"/>
          </a:xfrm>
        </p:grpSpPr>
        <p:grpSp>
          <p:nvGrpSpPr>
            <p:cNvPr id="326" name="Google Shape;326;p39"/>
            <p:cNvGrpSpPr/>
            <p:nvPr/>
          </p:nvGrpSpPr>
          <p:grpSpPr>
            <a:xfrm>
              <a:off x="3753635" y="2280640"/>
              <a:ext cx="1617696" cy="1617692"/>
              <a:chOff x="5893976" y="1560560"/>
              <a:chExt cx="1617696" cy="1617692"/>
            </a:xfrm>
          </p:grpSpPr>
          <p:grpSp>
            <p:nvGrpSpPr>
              <p:cNvPr id="327" name="Google Shape;327;p39"/>
              <p:cNvGrpSpPr/>
              <p:nvPr/>
            </p:nvGrpSpPr>
            <p:grpSpPr>
              <a:xfrm>
                <a:off x="5893976" y="1560560"/>
                <a:ext cx="1617696" cy="1617692"/>
                <a:chOff x="-2112560" y="1707775"/>
                <a:chExt cx="2142115" cy="2142115"/>
              </a:xfrm>
            </p:grpSpPr>
            <p:grpSp>
              <p:nvGrpSpPr>
                <p:cNvPr id="328" name="Google Shape;328;p39"/>
                <p:cNvGrpSpPr/>
                <p:nvPr/>
              </p:nvGrpSpPr>
              <p:grpSpPr>
                <a:xfrm>
                  <a:off x="-2112560" y="1707775"/>
                  <a:ext cx="2142115" cy="2142115"/>
                  <a:chOff x="479729" y="1707775"/>
                  <a:chExt cx="2142115" cy="2142115"/>
                </a:xfrm>
              </p:grpSpPr>
              <p:sp>
                <p:nvSpPr>
                  <p:cNvPr id="329" name="Google Shape;329;p39"/>
                  <p:cNvSpPr/>
                  <p:nvPr/>
                </p:nvSpPr>
                <p:spPr>
                  <a:xfrm>
                    <a:off x="755576" y="1988840"/>
                    <a:ext cx="1584176" cy="15841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48E9C"/>
                      </a:gs>
                      <a:gs pos="1000">
                        <a:srgbClr val="248E9C"/>
                      </a:gs>
                      <a:gs pos="100000">
                        <a:srgbClr val="929292"/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0800" rotWithShape="0" algn="ctr" dir="3000000" dist="38100">
                      <a:srgbClr val="000000">
                        <a:alpha val="13725"/>
                      </a:srgbClr>
                    </a:outerShdw>
                  </a:effectLst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00">
                      <a:solidFill>
                        <a:srgbClr val="FFFFFF"/>
                      </a:solidFill>
                      <a:latin typeface="Nanum Gothic"/>
                      <a:ea typeface="Nanum Gothic"/>
                      <a:cs typeface="Nanum Gothic"/>
                      <a:sym typeface="Nanum Gothic"/>
                    </a:endParaRPr>
                  </a:p>
                </p:txBody>
              </p:sp>
              <p:sp>
                <p:nvSpPr>
                  <p:cNvPr id="330" name="Google Shape;330;p39"/>
                  <p:cNvSpPr/>
                  <p:nvPr/>
                </p:nvSpPr>
                <p:spPr>
                  <a:xfrm rot="2700000">
                    <a:off x="793434" y="2021480"/>
                    <a:ext cx="1514704" cy="1514704"/>
                  </a:xfrm>
                  <a:prstGeom prst="pie">
                    <a:avLst>
                      <a:gd fmla="val 5353069" name="adj1"/>
                      <a:gd fmla="val 16200000" name="adj2"/>
                    </a:avLst>
                  </a:prstGeom>
                  <a:gradFill>
                    <a:gsLst>
                      <a:gs pos="0">
                        <a:srgbClr val="FFFFFF">
                          <a:alpha val="0"/>
                        </a:srgbClr>
                      </a:gs>
                      <a:gs pos="10000">
                        <a:srgbClr val="FFFFFF">
                          <a:alpha val="0"/>
                        </a:srgbClr>
                      </a:gs>
                      <a:gs pos="73000">
                        <a:srgbClr val="FFFFFF">
                          <a:alpha val="53725"/>
                        </a:srgbClr>
                      </a:gs>
                      <a:gs pos="100000">
                        <a:srgbClr val="FFFFFF">
                          <a:alpha val="53725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00">
                      <a:solidFill>
                        <a:srgbClr val="000000"/>
                      </a:solidFill>
                      <a:latin typeface="Nanum Gothic"/>
                      <a:ea typeface="Nanum Gothic"/>
                      <a:cs typeface="Nanum Gothic"/>
                      <a:sym typeface="Nanum Gothic"/>
                    </a:endParaRPr>
                  </a:p>
                </p:txBody>
              </p:sp>
            </p:grpSp>
            <p:sp>
              <p:nvSpPr>
                <p:cNvPr id="331" name="Google Shape;331;p39"/>
                <p:cNvSpPr/>
                <p:nvPr/>
              </p:nvSpPr>
              <p:spPr>
                <a:xfrm>
                  <a:off x="-1781877" y="2052630"/>
                  <a:ext cx="1463665" cy="1463666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rotWithShape="0" algn="t" dir="5400000" dist="25400">
                    <a:srgbClr val="000000">
                      <a:alpha val="26666"/>
                    </a:srgb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00">
                    <a:solidFill>
                      <a:srgbClr val="FFFFFF"/>
                    </a:solidFill>
                    <a:latin typeface="Nanum Gothic"/>
                    <a:ea typeface="Nanum Gothic"/>
                    <a:cs typeface="Nanum Gothic"/>
                    <a:sym typeface="Nanum Gothic"/>
                  </a:endParaRPr>
                </a:p>
              </p:txBody>
            </p:sp>
          </p:grpSp>
          <p:sp>
            <p:nvSpPr>
              <p:cNvPr id="332" name="Google Shape;332;p39"/>
              <p:cNvSpPr txBox="1"/>
              <p:nvPr/>
            </p:nvSpPr>
            <p:spPr>
              <a:xfrm>
                <a:off x="6040521" y="1929431"/>
                <a:ext cx="1319891" cy="3380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1300">
                    <a:solidFill>
                      <a:srgbClr val="248E9C"/>
                    </a:solidFill>
                    <a:latin typeface="Nanum Gothic"/>
                    <a:ea typeface="Nanum Gothic"/>
                    <a:cs typeface="Nanum Gothic"/>
                    <a:sym typeface="Nanum Gothic"/>
                  </a:rPr>
                  <a:t>안전</a:t>
                </a:r>
                <a:endParaRPr sz="1000"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</p:grpSp>
        <p:grpSp>
          <p:nvGrpSpPr>
            <p:cNvPr id="333" name="Google Shape;333;p39"/>
            <p:cNvGrpSpPr/>
            <p:nvPr/>
          </p:nvGrpSpPr>
          <p:grpSpPr>
            <a:xfrm>
              <a:off x="3254317" y="3035330"/>
              <a:ext cx="2731437" cy="2997664"/>
              <a:chOff x="4667464" y="1916832"/>
              <a:chExt cx="4203768" cy="2183975"/>
            </a:xfrm>
          </p:grpSpPr>
          <p:sp>
            <p:nvSpPr>
              <p:cNvPr id="334" name="Google Shape;334;p39"/>
              <p:cNvSpPr/>
              <p:nvPr/>
            </p:nvSpPr>
            <p:spPr>
              <a:xfrm>
                <a:off x="4720464" y="1920496"/>
                <a:ext cx="3960007" cy="2180311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248E9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  <p:sp>
            <p:nvSpPr>
              <p:cNvPr id="335" name="Google Shape;335;p39"/>
              <p:cNvSpPr/>
              <p:nvPr/>
            </p:nvSpPr>
            <p:spPr>
              <a:xfrm>
                <a:off x="4720463" y="1916832"/>
                <a:ext cx="3960007" cy="432000"/>
              </a:xfrm>
              <a:prstGeom prst="roundRect">
                <a:avLst>
                  <a:gd fmla="val 0" name="adj"/>
                </a:avLst>
              </a:prstGeom>
              <a:solidFill>
                <a:srgbClr val="248E9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  <p:sp>
            <p:nvSpPr>
              <p:cNvPr id="336" name="Google Shape;336;p39"/>
              <p:cNvSpPr/>
              <p:nvPr/>
            </p:nvSpPr>
            <p:spPr>
              <a:xfrm>
                <a:off x="4720463" y="1916832"/>
                <a:ext cx="991951" cy="432000"/>
              </a:xfrm>
              <a:custGeom>
                <a:rect b="b" l="l" r="r" t="t"/>
                <a:pathLst>
                  <a:path extrusionOk="0" h="409074" w="922421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26666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90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  <p:sp>
            <p:nvSpPr>
              <p:cNvPr id="337" name="Google Shape;337;p39"/>
              <p:cNvSpPr txBox="1"/>
              <p:nvPr/>
            </p:nvSpPr>
            <p:spPr>
              <a:xfrm>
                <a:off x="4667464" y="1999184"/>
                <a:ext cx="4203768" cy="2590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rotWithShape="0" algn="ctr">
                  <a:srgbClr val="000000"/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1200">
                    <a:solidFill>
                      <a:srgbClr val="FFFFFF"/>
                    </a:solidFill>
                    <a:latin typeface="Nanum Gothic"/>
                    <a:ea typeface="Nanum Gothic"/>
                    <a:cs typeface="Nanum Gothic"/>
                    <a:sym typeface="Nanum Gothic"/>
                  </a:rPr>
                  <a:t>ICT 및 법제도 개선을 통한 안전한 근로 환경 구축</a:t>
                </a:r>
                <a:endParaRPr sz="900"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</p:grpSp>
      </p:grpSp>
      <p:grpSp>
        <p:nvGrpSpPr>
          <p:cNvPr id="338" name="Google Shape;338;p39"/>
          <p:cNvGrpSpPr/>
          <p:nvPr/>
        </p:nvGrpSpPr>
        <p:grpSpPr>
          <a:xfrm>
            <a:off x="294557" y="2105219"/>
            <a:ext cx="2164508" cy="2808312"/>
            <a:chOff x="461420" y="2288578"/>
            <a:chExt cx="2886011" cy="3744417"/>
          </a:xfrm>
        </p:grpSpPr>
        <p:grpSp>
          <p:nvGrpSpPr>
            <p:cNvPr id="339" name="Google Shape;339;p39"/>
            <p:cNvGrpSpPr/>
            <p:nvPr/>
          </p:nvGrpSpPr>
          <p:grpSpPr>
            <a:xfrm>
              <a:off x="1113086" y="2288578"/>
              <a:ext cx="1617696" cy="1617692"/>
              <a:chOff x="5893976" y="1560560"/>
              <a:chExt cx="1617696" cy="1617692"/>
            </a:xfrm>
          </p:grpSpPr>
          <p:grpSp>
            <p:nvGrpSpPr>
              <p:cNvPr id="340" name="Google Shape;340;p39"/>
              <p:cNvGrpSpPr/>
              <p:nvPr/>
            </p:nvGrpSpPr>
            <p:grpSpPr>
              <a:xfrm>
                <a:off x="5893976" y="1560560"/>
                <a:ext cx="1617696" cy="1617692"/>
                <a:chOff x="-2112560" y="1707775"/>
                <a:chExt cx="2142115" cy="2142115"/>
              </a:xfrm>
            </p:grpSpPr>
            <p:grpSp>
              <p:nvGrpSpPr>
                <p:cNvPr id="341" name="Google Shape;341;p39"/>
                <p:cNvGrpSpPr/>
                <p:nvPr/>
              </p:nvGrpSpPr>
              <p:grpSpPr>
                <a:xfrm>
                  <a:off x="-2112560" y="1707775"/>
                  <a:ext cx="2142115" cy="2142115"/>
                  <a:chOff x="479729" y="1707775"/>
                  <a:chExt cx="2142115" cy="2142115"/>
                </a:xfrm>
              </p:grpSpPr>
              <p:sp>
                <p:nvSpPr>
                  <p:cNvPr id="342" name="Google Shape;342;p39"/>
                  <p:cNvSpPr/>
                  <p:nvPr/>
                </p:nvSpPr>
                <p:spPr>
                  <a:xfrm>
                    <a:off x="755576" y="1988840"/>
                    <a:ext cx="1584176" cy="15841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48E9C"/>
                      </a:gs>
                      <a:gs pos="1000">
                        <a:srgbClr val="248E9C"/>
                      </a:gs>
                      <a:gs pos="100000">
                        <a:srgbClr val="929292"/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0800" rotWithShape="0" algn="ctr" dir="3000000" dist="38100">
                      <a:srgbClr val="000000">
                        <a:alpha val="13725"/>
                      </a:srgbClr>
                    </a:outerShdw>
                  </a:effectLst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00">
                      <a:solidFill>
                        <a:srgbClr val="FFFFFF"/>
                      </a:solidFill>
                      <a:latin typeface="Nanum Gothic"/>
                      <a:ea typeface="Nanum Gothic"/>
                      <a:cs typeface="Nanum Gothic"/>
                      <a:sym typeface="Nanum Gothic"/>
                    </a:endParaRPr>
                  </a:p>
                </p:txBody>
              </p:sp>
              <p:sp>
                <p:nvSpPr>
                  <p:cNvPr id="343" name="Google Shape;343;p39"/>
                  <p:cNvSpPr/>
                  <p:nvPr/>
                </p:nvSpPr>
                <p:spPr>
                  <a:xfrm rot="2700000">
                    <a:off x="793434" y="2021480"/>
                    <a:ext cx="1514704" cy="1514704"/>
                  </a:xfrm>
                  <a:prstGeom prst="pie">
                    <a:avLst>
                      <a:gd fmla="val 5353069" name="adj1"/>
                      <a:gd fmla="val 16200000" name="adj2"/>
                    </a:avLst>
                  </a:prstGeom>
                  <a:gradFill>
                    <a:gsLst>
                      <a:gs pos="0">
                        <a:srgbClr val="FFFFFF">
                          <a:alpha val="0"/>
                        </a:srgbClr>
                      </a:gs>
                      <a:gs pos="10000">
                        <a:srgbClr val="FFFFFF">
                          <a:alpha val="0"/>
                        </a:srgbClr>
                      </a:gs>
                      <a:gs pos="73000">
                        <a:srgbClr val="FFFFFF">
                          <a:alpha val="53725"/>
                        </a:srgbClr>
                      </a:gs>
                      <a:gs pos="100000">
                        <a:srgbClr val="FFFFFF">
                          <a:alpha val="53725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300">
                      <a:solidFill>
                        <a:srgbClr val="000000"/>
                      </a:solidFill>
                      <a:latin typeface="Nanum Gothic"/>
                      <a:ea typeface="Nanum Gothic"/>
                      <a:cs typeface="Nanum Gothic"/>
                      <a:sym typeface="Nanum Gothic"/>
                    </a:endParaRPr>
                  </a:p>
                </p:txBody>
              </p:sp>
            </p:grpSp>
            <p:sp>
              <p:nvSpPr>
                <p:cNvPr id="344" name="Google Shape;344;p39"/>
                <p:cNvSpPr/>
                <p:nvPr/>
              </p:nvSpPr>
              <p:spPr>
                <a:xfrm>
                  <a:off x="-1781877" y="2052630"/>
                  <a:ext cx="1463665" cy="1463666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outerShdw rotWithShape="0" algn="t" dir="5400000" dist="25400">
                    <a:srgbClr val="000000">
                      <a:alpha val="26666"/>
                    </a:srgbClr>
                  </a:outerShdw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00">
                    <a:solidFill>
                      <a:srgbClr val="FFFFFF"/>
                    </a:solidFill>
                    <a:latin typeface="Nanum Gothic"/>
                    <a:ea typeface="Nanum Gothic"/>
                    <a:cs typeface="Nanum Gothic"/>
                    <a:sym typeface="Nanum Gothic"/>
                  </a:endParaRPr>
                </a:p>
              </p:txBody>
            </p:sp>
          </p:grpSp>
          <p:sp>
            <p:nvSpPr>
              <p:cNvPr id="345" name="Google Shape;345;p39"/>
              <p:cNvSpPr txBox="1"/>
              <p:nvPr/>
            </p:nvSpPr>
            <p:spPr>
              <a:xfrm>
                <a:off x="6040521" y="1929431"/>
                <a:ext cx="1319891" cy="3380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1300">
                    <a:solidFill>
                      <a:srgbClr val="248E9C"/>
                    </a:solidFill>
                    <a:latin typeface="Nanum Gothic"/>
                    <a:ea typeface="Nanum Gothic"/>
                    <a:cs typeface="Nanum Gothic"/>
                    <a:sym typeface="Nanum Gothic"/>
                  </a:rPr>
                  <a:t>건강</a:t>
                </a:r>
                <a:endParaRPr sz="1000"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</p:grpSp>
        <p:grpSp>
          <p:nvGrpSpPr>
            <p:cNvPr id="346" name="Google Shape;346;p39"/>
            <p:cNvGrpSpPr/>
            <p:nvPr/>
          </p:nvGrpSpPr>
          <p:grpSpPr>
            <a:xfrm>
              <a:off x="461420" y="3035330"/>
              <a:ext cx="2886011" cy="2997664"/>
              <a:chOff x="4476184" y="1916832"/>
              <a:chExt cx="4441664" cy="2183975"/>
            </a:xfrm>
          </p:grpSpPr>
          <p:sp>
            <p:nvSpPr>
              <p:cNvPr id="347" name="Google Shape;347;p39"/>
              <p:cNvSpPr/>
              <p:nvPr/>
            </p:nvSpPr>
            <p:spPr>
              <a:xfrm>
                <a:off x="4720462" y="1920496"/>
                <a:ext cx="3960007" cy="2180311"/>
              </a:xfrm>
              <a:prstGeom prst="roundRect">
                <a:avLst>
                  <a:gd fmla="val 0" name="adj"/>
                </a:avLst>
              </a:prstGeom>
              <a:solidFill>
                <a:schemeClr val="lt1"/>
              </a:solidFill>
              <a:ln cap="flat" cmpd="sng" w="9525">
                <a:solidFill>
                  <a:srgbClr val="248E9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  <p:sp>
            <p:nvSpPr>
              <p:cNvPr id="348" name="Google Shape;348;p39"/>
              <p:cNvSpPr/>
              <p:nvPr/>
            </p:nvSpPr>
            <p:spPr>
              <a:xfrm>
                <a:off x="4720463" y="1916832"/>
                <a:ext cx="3960007" cy="432000"/>
              </a:xfrm>
              <a:prstGeom prst="roundRect">
                <a:avLst>
                  <a:gd fmla="val 0" name="adj"/>
                </a:avLst>
              </a:prstGeom>
              <a:solidFill>
                <a:srgbClr val="248E9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000000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  <p:sp>
            <p:nvSpPr>
              <p:cNvPr id="349" name="Google Shape;349;p39"/>
              <p:cNvSpPr/>
              <p:nvPr/>
            </p:nvSpPr>
            <p:spPr>
              <a:xfrm>
                <a:off x="4720463" y="1916832"/>
                <a:ext cx="991951" cy="432000"/>
              </a:xfrm>
              <a:custGeom>
                <a:rect b="b" l="l" r="r" t="t"/>
                <a:pathLst>
                  <a:path extrusionOk="0" h="409074" w="922421">
                    <a:moveTo>
                      <a:pt x="0" y="409074"/>
                    </a:moveTo>
                    <a:lnTo>
                      <a:pt x="922421" y="0"/>
                    </a:lnTo>
                    <a:lnTo>
                      <a:pt x="0" y="0"/>
                    </a:lnTo>
                    <a:lnTo>
                      <a:pt x="0" y="40907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26666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90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  <p:sp>
            <p:nvSpPr>
              <p:cNvPr id="350" name="Google Shape;350;p39"/>
              <p:cNvSpPr txBox="1"/>
              <p:nvPr/>
            </p:nvSpPr>
            <p:spPr>
              <a:xfrm>
                <a:off x="4476184" y="1999184"/>
                <a:ext cx="4441664" cy="2590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rotWithShape="0" algn="ctr">
                  <a:srgbClr val="000000"/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o" sz="1200">
                    <a:solidFill>
                      <a:srgbClr val="FFFFFF"/>
                    </a:solidFill>
                    <a:latin typeface="Nanum Gothic"/>
                    <a:ea typeface="Nanum Gothic"/>
                    <a:cs typeface="Nanum Gothic"/>
                    <a:sym typeface="Nanum Gothic"/>
                  </a:rPr>
                  <a:t>근로특성을 고려한</a:t>
                </a:r>
                <a:endParaRPr sz="12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  <a:p>
                <a:pPr indent="0" lvl="0" marL="0" marR="0" rtl="0" algn="ctr"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ko" sz="1200">
                    <a:solidFill>
                      <a:srgbClr val="FFFFFF"/>
                    </a:solidFill>
                    <a:latin typeface="Nanum Gothic"/>
                    <a:ea typeface="Nanum Gothic"/>
                    <a:cs typeface="Nanum Gothic"/>
                    <a:sym typeface="Nanum Gothic"/>
                  </a:rPr>
                  <a:t>예방중심의 건강증진 활동</a:t>
                </a:r>
                <a:endParaRPr sz="12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</p:grpSp>
      </p:grpSp>
      <p:grpSp>
        <p:nvGrpSpPr>
          <p:cNvPr id="351" name="Google Shape;351;p39"/>
          <p:cNvGrpSpPr/>
          <p:nvPr/>
        </p:nvGrpSpPr>
        <p:grpSpPr>
          <a:xfrm>
            <a:off x="4586614" y="3146679"/>
            <a:ext cx="2041339" cy="561307"/>
            <a:chOff x="6103570" y="3573016"/>
            <a:chExt cx="2721785" cy="748410"/>
          </a:xfrm>
        </p:grpSpPr>
        <p:sp>
          <p:nvSpPr>
            <p:cNvPr id="352" name="Google Shape;352;p39"/>
            <p:cNvSpPr/>
            <p:nvPr/>
          </p:nvSpPr>
          <p:spPr>
            <a:xfrm>
              <a:off x="6401343" y="3573016"/>
              <a:ext cx="2424012" cy="748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2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300">
                  <a:solidFill>
                    <a:schemeClr val="dk1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사회적 안전망 구축을 </a:t>
              </a:r>
              <a:endParaRPr b="1" sz="13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  <a:p>
              <a:pPr indent="0" lvl="0" marL="0" marR="0" rtl="0" algn="l">
                <a:lnSpc>
                  <a:spcPct val="127777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b="1" lang="ko" sz="1300">
                  <a:solidFill>
                    <a:schemeClr val="dk1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위한 관련 법 개정 </a:t>
              </a:r>
              <a:endPara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  <p:grpSp>
          <p:nvGrpSpPr>
            <p:cNvPr id="353" name="Google Shape;353;p39"/>
            <p:cNvGrpSpPr/>
            <p:nvPr/>
          </p:nvGrpSpPr>
          <p:grpSpPr>
            <a:xfrm>
              <a:off x="6103570" y="3644295"/>
              <a:ext cx="397214" cy="267791"/>
              <a:chOff x="464278" y="4025245"/>
              <a:chExt cx="397214" cy="267791"/>
            </a:xfrm>
          </p:grpSpPr>
          <p:sp>
            <p:nvSpPr>
              <p:cNvPr id="354" name="Google Shape;354;p39"/>
              <p:cNvSpPr/>
              <p:nvPr/>
            </p:nvSpPr>
            <p:spPr>
              <a:xfrm>
                <a:off x="545895" y="4049556"/>
                <a:ext cx="233980" cy="233980"/>
              </a:xfrm>
              <a:prstGeom prst="ellipse">
                <a:avLst/>
              </a:prstGeom>
              <a:solidFill>
                <a:srgbClr val="6C911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  <p:sp>
            <p:nvSpPr>
              <p:cNvPr id="355" name="Google Shape;355;p39"/>
              <p:cNvSpPr txBox="1"/>
              <p:nvPr/>
            </p:nvSpPr>
            <p:spPr>
              <a:xfrm>
                <a:off x="464278" y="4025245"/>
                <a:ext cx="397214" cy="26779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rotWithShape="0" algn="ctr">
                  <a:srgbClr val="000000"/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000">
                    <a:solidFill>
                      <a:srgbClr val="FFFFFF"/>
                    </a:solidFill>
                    <a:latin typeface="Nanum Gothic"/>
                    <a:ea typeface="Nanum Gothic"/>
                    <a:cs typeface="Nanum Gothic"/>
                    <a:sym typeface="Nanum Gothic"/>
                  </a:rPr>
                  <a:t>1</a:t>
                </a:r>
                <a:endParaRPr b="1" sz="10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</p:grpSp>
      </p:grpSp>
      <p:grpSp>
        <p:nvGrpSpPr>
          <p:cNvPr id="356" name="Google Shape;356;p39"/>
          <p:cNvGrpSpPr/>
          <p:nvPr/>
        </p:nvGrpSpPr>
        <p:grpSpPr>
          <a:xfrm>
            <a:off x="2519834" y="3146679"/>
            <a:ext cx="1881028" cy="484748"/>
            <a:chOff x="6103570" y="3573016"/>
            <a:chExt cx="2508038" cy="646331"/>
          </a:xfrm>
        </p:grpSpPr>
        <p:sp>
          <p:nvSpPr>
            <p:cNvPr id="357" name="Google Shape;357;p39"/>
            <p:cNvSpPr/>
            <p:nvPr/>
          </p:nvSpPr>
          <p:spPr>
            <a:xfrm>
              <a:off x="6401343" y="3573016"/>
              <a:ext cx="221026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300">
                  <a:solidFill>
                    <a:schemeClr val="dk1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ICT기술을 접목한 </a:t>
              </a:r>
              <a:endParaRPr b="1" sz="13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300">
                  <a:solidFill>
                    <a:schemeClr val="dk1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안전 근로 환경 조성</a:t>
              </a:r>
              <a:endPara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  <p:grpSp>
          <p:nvGrpSpPr>
            <p:cNvPr id="358" name="Google Shape;358;p39"/>
            <p:cNvGrpSpPr/>
            <p:nvPr/>
          </p:nvGrpSpPr>
          <p:grpSpPr>
            <a:xfrm>
              <a:off x="6103570" y="3644295"/>
              <a:ext cx="397214" cy="267791"/>
              <a:chOff x="464278" y="4025245"/>
              <a:chExt cx="397214" cy="267791"/>
            </a:xfrm>
          </p:grpSpPr>
          <p:sp>
            <p:nvSpPr>
              <p:cNvPr id="359" name="Google Shape;359;p39"/>
              <p:cNvSpPr/>
              <p:nvPr/>
            </p:nvSpPr>
            <p:spPr>
              <a:xfrm>
                <a:off x="545895" y="4049556"/>
                <a:ext cx="233980" cy="233980"/>
              </a:xfrm>
              <a:prstGeom prst="ellipse">
                <a:avLst/>
              </a:prstGeom>
              <a:solidFill>
                <a:srgbClr val="6C911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  <p:sp>
            <p:nvSpPr>
              <p:cNvPr id="360" name="Google Shape;360;p39"/>
              <p:cNvSpPr txBox="1"/>
              <p:nvPr/>
            </p:nvSpPr>
            <p:spPr>
              <a:xfrm>
                <a:off x="464278" y="4025245"/>
                <a:ext cx="397214" cy="26779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rotWithShape="0" algn="ctr">
                  <a:srgbClr val="000000"/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000">
                    <a:solidFill>
                      <a:srgbClr val="FFFFFF"/>
                    </a:solidFill>
                    <a:latin typeface="Nanum Gothic"/>
                    <a:ea typeface="Nanum Gothic"/>
                    <a:cs typeface="Nanum Gothic"/>
                    <a:sym typeface="Nanum Gothic"/>
                  </a:rPr>
                  <a:t>1</a:t>
                </a:r>
                <a:endParaRPr b="1" sz="10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</p:grpSp>
      </p:grpSp>
      <p:grpSp>
        <p:nvGrpSpPr>
          <p:cNvPr id="361" name="Google Shape;361;p39"/>
          <p:cNvGrpSpPr/>
          <p:nvPr/>
        </p:nvGrpSpPr>
        <p:grpSpPr>
          <a:xfrm>
            <a:off x="413600" y="3172723"/>
            <a:ext cx="1875781" cy="461665"/>
            <a:chOff x="6103570" y="3607741"/>
            <a:chExt cx="2501042" cy="615553"/>
          </a:xfrm>
        </p:grpSpPr>
        <p:sp>
          <p:nvSpPr>
            <p:cNvPr id="362" name="Google Shape;362;p39"/>
            <p:cNvSpPr/>
            <p:nvPr/>
          </p:nvSpPr>
          <p:spPr>
            <a:xfrm>
              <a:off x="6401343" y="3607741"/>
              <a:ext cx="2203269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1200">
                  <a:solidFill>
                    <a:srgbClr val="262626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쉼터기반의 건강증진 프로그램 제공</a:t>
              </a:r>
              <a:endParaRPr b="1" sz="1300">
                <a:solidFill>
                  <a:srgbClr val="407EB2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  <p:grpSp>
          <p:nvGrpSpPr>
            <p:cNvPr id="363" name="Google Shape;363;p39"/>
            <p:cNvGrpSpPr/>
            <p:nvPr/>
          </p:nvGrpSpPr>
          <p:grpSpPr>
            <a:xfrm>
              <a:off x="6103570" y="3644295"/>
              <a:ext cx="397214" cy="267791"/>
              <a:chOff x="464278" y="4025245"/>
              <a:chExt cx="397214" cy="267791"/>
            </a:xfrm>
          </p:grpSpPr>
          <p:sp>
            <p:nvSpPr>
              <p:cNvPr id="364" name="Google Shape;364;p39"/>
              <p:cNvSpPr/>
              <p:nvPr/>
            </p:nvSpPr>
            <p:spPr>
              <a:xfrm>
                <a:off x="545895" y="4049556"/>
                <a:ext cx="233980" cy="233980"/>
              </a:xfrm>
              <a:prstGeom prst="ellipse">
                <a:avLst/>
              </a:prstGeom>
              <a:solidFill>
                <a:srgbClr val="6C911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  <p:sp>
            <p:nvSpPr>
              <p:cNvPr id="365" name="Google Shape;365;p39"/>
              <p:cNvSpPr txBox="1"/>
              <p:nvPr/>
            </p:nvSpPr>
            <p:spPr>
              <a:xfrm>
                <a:off x="464278" y="4025245"/>
                <a:ext cx="397214" cy="26779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rotWithShape="0" algn="ctr">
                  <a:srgbClr val="000000"/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000">
                    <a:solidFill>
                      <a:srgbClr val="FFFFFF"/>
                    </a:solidFill>
                    <a:latin typeface="Nanum Gothic"/>
                    <a:ea typeface="Nanum Gothic"/>
                    <a:cs typeface="Nanum Gothic"/>
                    <a:sym typeface="Nanum Gothic"/>
                  </a:rPr>
                  <a:t>1</a:t>
                </a:r>
                <a:endParaRPr b="1" sz="10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</p:grpSp>
      </p:grpSp>
      <p:grpSp>
        <p:nvGrpSpPr>
          <p:cNvPr id="366" name="Google Shape;366;p39"/>
          <p:cNvGrpSpPr/>
          <p:nvPr/>
        </p:nvGrpSpPr>
        <p:grpSpPr>
          <a:xfrm>
            <a:off x="413600" y="3673349"/>
            <a:ext cx="1782198" cy="461665"/>
            <a:chOff x="6103570" y="4462282"/>
            <a:chExt cx="2376264" cy="615553"/>
          </a:xfrm>
        </p:grpSpPr>
        <p:sp>
          <p:nvSpPr>
            <p:cNvPr id="367" name="Google Shape;367;p39"/>
            <p:cNvSpPr/>
            <p:nvPr/>
          </p:nvSpPr>
          <p:spPr>
            <a:xfrm>
              <a:off x="6401345" y="4462282"/>
              <a:ext cx="2078489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1200">
                  <a:solidFill>
                    <a:srgbClr val="262626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정신건강, 생활패턴 등 근로특성 고려한 교육</a:t>
              </a:r>
              <a:endParaRPr sz="1000"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  <p:grpSp>
          <p:nvGrpSpPr>
            <p:cNvPr id="368" name="Google Shape;368;p39"/>
            <p:cNvGrpSpPr/>
            <p:nvPr/>
          </p:nvGrpSpPr>
          <p:grpSpPr>
            <a:xfrm>
              <a:off x="6103570" y="4524935"/>
              <a:ext cx="397214" cy="267791"/>
              <a:chOff x="464278" y="4857909"/>
              <a:chExt cx="397214" cy="267791"/>
            </a:xfrm>
          </p:grpSpPr>
          <p:sp>
            <p:nvSpPr>
              <p:cNvPr id="369" name="Google Shape;369;p39"/>
              <p:cNvSpPr/>
              <p:nvPr/>
            </p:nvSpPr>
            <p:spPr>
              <a:xfrm>
                <a:off x="544676" y="4882220"/>
                <a:ext cx="233980" cy="233980"/>
              </a:xfrm>
              <a:prstGeom prst="ellipse">
                <a:avLst/>
              </a:prstGeom>
              <a:solidFill>
                <a:srgbClr val="6C911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  <p:sp>
            <p:nvSpPr>
              <p:cNvPr id="370" name="Google Shape;370;p39"/>
              <p:cNvSpPr txBox="1"/>
              <p:nvPr/>
            </p:nvSpPr>
            <p:spPr>
              <a:xfrm>
                <a:off x="464278" y="4857909"/>
                <a:ext cx="397214" cy="26779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rotWithShape="0" algn="ctr">
                  <a:srgbClr val="000000"/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000">
                    <a:solidFill>
                      <a:srgbClr val="FFFFFF"/>
                    </a:solidFill>
                    <a:latin typeface="Nanum Gothic"/>
                    <a:ea typeface="Nanum Gothic"/>
                    <a:cs typeface="Nanum Gothic"/>
                    <a:sym typeface="Nanum Gothic"/>
                  </a:rPr>
                  <a:t>2</a:t>
                </a:r>
                <a:endParaRPr b="1" sz="10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</p:grpSp>
      </p:grpSp>
      <p:grpSp>
        <p:nvGrpSpPr>
          <p:cNvPr id="371" name="Google Shape;371;p39"/>
          <p:cNvGrpSpPr/>
          <p:nvPr/>
        </p:nvGrpSpPr>
        <p:grpSpPr>
          <a:xfrm>
            <a:off x="2496918" y="3807622"/>
            <a:ext cx="1913126" cy="265457"/>
            <a:chOff x="6103570" y="4508582"/>
            <a:chExt cx="2550835" cy="353943"/>
          </a:xfrm>
        </p:grpSpPr>
        <p:sp>
          <p:nvSpPr>
            <p:cNvPr id="372" name="Google Shape;372;p39"/>
            <p:cNvSpPr/>
            <p:nvPr/>
          </p:nvSpPr>
          <p:spPr>
            <a:xfrm>
              <a:off x="6401345" y="4508582"/>
              <a:ext cx="2253060" cy="3539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1200">
                  <a:solidFill>
                    <a:srgbClr val="262626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운전자 폭행(특가법)</a:t>
              </a:r>
              <a:endParaRPr b="1" sz="1300">
                <a:solidFill>
                  <a:srgbClr val="407EB2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  <p:grpSp>
          <p:nvGrpSpPr>
            <p:cNvPr id="373" name="Google Shape;373;p39"/>
            <p:cNvGrpSpPr/>
            <p:nvPr/>
          </p:nvGrpSpPr>
          <p:grpSpPr>
            <a:xfrm>
              <a:off x="6103570" y="4524935"/>
              <a:ext cx="397214" cy="267791"/>
              <a:chOff x="464278" y="4857909"/>
              <a:chExt cx="397214" cy="267791"/>
            </a:xfrm>
          </p:grpSpPr>
          <p:sp>
            <p:nvSpPr>
              <p:cNvPr id="374" name="Google Shape;374;p39"/>
              <p:cNvSpPr/>
              <p:nvPr/>
            </p:nvSpPr>
            <p:spPr>
              <a:xfrm>
                <a:off x="544676" y="4882220"/>
                <a:ext cx="233980" cy="233980"/>
              </a:xfrm>
              <a:prstGeom prst="ellipse">
                <a:avLst/>
              </a:prstGeom>
              <a:solidFill>
                <a:srgbClr val="6C911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  <p:sp>
            <p:nvSpPr>
              <p:cNvPr id="375" name="Google Shape;375;p39"/>
              <p:cNvSpPr txBox="1"/>
              <p:nvPr/>
            </p:nvSpPr>
            <p:spPr>
              <a:xfrm>
                <a:off x="464278" y="4857909"/>
                <a:ext cx="397214" cy="26779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rotWithShape="0" algn="ctr">
                  <a:srgbClr val="000000"/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000">
                    <a:solidFill>
                      <a:srgbClr val="FFFFFF"/>
                    </a:solidFill>
                    <a:latin typeface="Nanum Gothic"/>
                    <a:ea typeface="Nanum Gothic"/>
                    <a:cs typeface="Nanum Gothic"/>
                    <a:sym typeface="Nanum Gothic"/>
                  </a:rPr>
                  <a:t>2</a:t>
                </a:r>
                <a:endParaRPr b="1" sz="10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</p:grpSp>
      </p:grpSp>
      <p:grpSp>
        <p:nvGrpSpPr>
          <p:cNvPr id="376" name="Google Shape;376;p39"/>
          <p:cNvGrpSpPr/>
          <p:nvPr/>
        </p:nvGrpSpPr>
        <p:grpSpPr>
          <a:xfrm>
            <a:off x="4585790" y="3833411"/>
            <a:ext cx="1913126" cy="265457"/>
            <a:chOff x="6103570" y="4462282"/>
            <a:chExt cx="2550835" cy="353943"/>
          </a:xfrm>
        </p:grpSpPr>
        <p:sp>
          <p:nvSpPr>
            <p:cNvPr id="377" name="Google Shape;377;p39"/>
            <p:cNvSpPr/>
            <p:nvPr/>
          </p:nvSpPr>
          <p:spPr>
            <a:xfrm>
              <a:off x="6401345" y="4462282"/>
              <a:ext cx="2253060" cy="3539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1200">
                  <a:solidFill>
                    <a:srgbClr val="262626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00</a:t>
              </a:r>
              <a:endParaRPr sz="1200">
                <a:solidFill>
                  <a:srgbClr val="262626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  <p:grpSp>
          <p:nvGrpSpPr>
            <p:cNvPr id="378" name="Google Shape;378;p39"/>
            <p:cNvGrpSpPr/>
            <p:nvPr/>
          </p:nvGrpSpPr>
          <p:grpSpPr>
            <a:xfrm>
              <a:off x="6103570" y="4524935"/>
              <a:ext cx="397214" cy="267791"/>
              <a:chOff x="464278" y="4857909"/>
              <a:chExt cx="397214" cy="267791"/>
            </a:xfrm>
          </p:grpSpPr>
          <p:sp>
            <p:nvSpPr>
              <p:cNvPr id="379" name="Google Shape;379;p39"/>
              <p:cNvSpPr/>
              <p:nvPr/>
            </p:nvSpPr>
            <p:spPr>
              <a:xfrm>
                <a:off x="544676" y="4882220"/>
                <a:ext cx="233980" cy="233980"/>
              </a:xfrm>
              <a:prstGeom prst="ellipse">
                <a:avLst/>
              </a:prstGeom>
              <a:solidFill>
                <a:srgbClr val="6C911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  <p:sp>
            <p:nvSpPr>
              <p:cNvPr id="380" name="Google Shape;380;p39"/>
              <p:cNvSpPr txBox="1"/>
              <p:nvPr/>
            </p:nvSpPr>
            <p:spPr>
              <a:xfrm>
                <a:off x="464278" y="4857909"/>
                <a:ext cx="397214" cy="26779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rotWithShape="0" algn="ctr">
                  <a:srgbClr val="000000"/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000">
                    <a:solidFill>
                      <a:srgbClr val="FFFFFF"/>
                    </a:solidFill>
                    <a:latin typeface="Nanum Gothic"/>
                    <a:ea typeface="Nanum Gothic"/>
                    <a:cs typeface="Nanum Gothic"/>
                    <a:sym typeface="Nanum Gothic"/>
                  </a:rPr>
                  <a:t>2</a:t>
                </a:r>
                <a:endParaRPr b="1" sz="10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</p:grpSp>
      </p:grpSp>
      <p:grpSp>
        <p:nvGrpSpPr>
          <p:cNvPr id="381" name="Google Shape;381;p39"/>
          <p:cNvGrpSpPr/>
          <p:nvPr/>
        </p:nvGrpSpPr>
        <p:grpSpPr>
          <a:xfrm>
            <a:off x="-107613" y="1079104"/>
            <a:ext cx="6986489" cy="778153"/>
            <a:chOff x="-19366" y="1104760"/>
            <a:chExt cx="9315319" cy="1383384"/>
          </a:xfrm>
        </p:grpSpPr>
        <p:grpSp>
          <p:nvGrpSpPr>
            <p:cNvPr id="382" name="Google Shape;382;p39"/>
            <p:cNvGrpSpPr/>
            <p:nvPr/>
          </p:nvGrpSpPr>
          <p:grpSpPr>
            <a:xfrm>
              <a:off x="689691" y="1104760"/>
              <a:ext cx="8064603" cy="1356043"/>
              <a:chOff x="9525" y="336688"/>
              <a:chExt cx="4102220" cy="779393"/>
            </a:xfrm>
          </p:grpSpPr>
          <p:sp>
            <p:nvSpPr>
              <p:cNvPr id="383" name="Google Shape;383;p39"/>
              <p:cNvSpPr/>
              <p:nvPr/>
            </p:nvSpPr>
            <p:spPr>
              <a:xfrm>
                <a:off x="12828" y="336688"/>
                <a:ext cx="4098917" cy="558662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832">
                    <a:srgbClr val="FFFFFF">
                      <a:alpha val="0"/>
                    </a:srgbClr>
                  </a:gs>
                  <a:gs pos="25000">
                    <a:schemeClr val="lt1"/>
                  </a:gs>
                  <a:gs pos="6955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21593999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84" name="Google Shape;384;p39"/>
              <p:cNvGrpSpPr/>
              <p:nvPr/>
            </p:nvGrpSpPr>
            <p:grpSpPr>
              <a:xfrm>
                <a:off x="9525" y="398707"/>
                <a:ext cx="3935812" cy="717374"/>
                <a:chOff x="130761" y="398707"/>
                <a:chExt cx="3814576" cy="717374"/>
              </a:xfrm>
            </p:grpSpPr>
            <p:cxnSp>
              <p:nvCxnSpPr>
                <p:cNvPr id="385" name="Google Shape;385;p39"/>
                <p:cNvCxnSpPr/>
                <p:nvPr/>
              </p:nvCxnSpPr>
              <p:spPr>
                <a:xfrm rot="10800000">
                  <a:off x="130761" y="398707"/>
                  <a:ext cx="3814576" cy="0"/>
                </a:xfrm>
                <a:prstGeom prst="straightConnector1">
                  <a:avLst/>
                </a:prstGeom>
                <a:solidFill>
                  <a:srgbClr val="0066FF"/>
                </a:solidFill>
                <a:ln cap="flat" cmpd="sng" w="952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6" name="Google Shape;386;p39"/>
                <p:cNvCxnSpPr/>
                <p:nvPr/>
              </p:nvCxnSpPr>
              <p:spPr>
                <a:xfrm rot="10800000">
                  <a:off x="130761" y="1116081"/>
                  <a:ext cx="3814576" cy="0"/>
                </a:xfrm>
                <a:prstGeom prst="straightConnector1">
                  <a:avLst/>
                </a:prstGeom>
                <a:solidFill>
                  <a:srgbClr val="0066FF"/>
                </a:solidFill>
                <a:ln cap="flat" cmpd="sng" w="952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387" name="Google Shape;387;p39"/>
            <p:cNvSpPr/>
            <p:nvPr/>
          </p:nvSpPr>
          <p:spPr>
            <a:xfrm>
              <a:off x="-19366" y="1277556"/>
              <a:ext cx="9315319" cy="1210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" sz="18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플랫폼 노동시장의 특수성을 고려한 </a:t>
              </a:r>
              <a:endParaRPr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ko" sz="1800">
                  <a:solidFill>
                    <a:srgbClr val="9E0000"/>
                  </a:solidFill>
                  <a:latin typeface="Arial"/>
                  <a:ea typeface="Arial"/>
                  <a:cs typeface="Arial"/>
                  <a:sym typeface="Arial"/>
                </a:rPr>
                <a:t>0000 </a:t>
              </a:r>
              <a:r>
                <a:rPr lang="ko" sz="18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향상 도모 </a:t>
              </a:r>
              <a:endParaRPr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" name="Google Shape;388;p39"/>
          <p:cNvGrpSpPr/>
          <p:nvPr/>
        </p:nvGrpSpPr>
        <p:grpSpPr>
          <a:xfrm>
            <a:off x="420323" y="4291841"/>
            <a:ext cx="297911" cy="200843"/>
            <a:chOff x="464278" y="4857909"/>
            <a:chExt cx="397214" cy="267791"/>
          </a:xfrm>
        </p:grpSpPr>
        <p:sp>
          <p:nvSpPr>
            <p:cNvPr id="389" name="Google Shape;389;p39"/>
            <p:cNvSpPr/>
            <p:nvPr/>
          </p:nvSpPr>
          <p:spPr>
            <a:xfrm>
              <a:off x="544676" y="4882220"/>
              <a:ext cx="233980" cy="233980"/>
            </a:xfrm>
            <a:prstGeom prst="ellipse">
              <a:avLst/>
            </a:prstGeom>
            <a:solidFill>
              <a:srgbClr val="6C911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  <p:sp>
          <p:nvSpPr>
            <p:cNvPr id="390" name="Google Shape;390;p39"/>
            <p:cNvSpPr txBox="1"/>
            <p:nvPr/>
          </p:nvSpPr>
          <p:spPr>
            <a:xfrm>
              <a:off x="464278" y="4857909"/>
              <a:ext cx="397214" cy="267791"/>
            </a:xfrm>
            <a:prstGeom prst="rect">
              <a:avLst/>
            </a:prstGeom>
            <a:noFill/>
            <a:ln>
              <a:noFill/>
            </a:ln>
            <a:effectLst>
              <a:outerShdw blurRad="76200" rotWithShape="0" algn="ctr">
                <a:srgbClr val="000000"/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rPr>
                <a:t>3</a:t>
              </a:r>
              <a:endParaRPr b="1" sz="1000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</p:grpSp>
      <p:grpSp>
        <p:nvGrpSpPr>
          <p:cNvPr id="391" name="Google Shape;391;p39"/>
          <p:cNvGrpSpPr/>
          <p:nvPr/>
        </p:nvGrpSpPr>
        <p:grpSpPr>
          <a:xfrm>
            <a:off x="2518067" y="4460004"/>
            <a:ext cx="1782198" cy="265457"/>
            <a:chOff x="6103570" y="4462282"/>
            <a:chExt cx="2376264" cy="353943"/>
          </a:xfrm>
        </p:grpSpPr>
        <p:sp>
          <p:nvSpPr>
            <p:cNvPr id="392" name="Google Shape;392;p39"/>
            <p:cNvSpPr/>
            <p:nvPr/>
          </p:nvSpPr>
          <p:spPr>
            <a:xfrm>
              <a:off x="6401345" y="4462282"/>
              <a:ext cx="2078489" cy="3539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62626"/>
                </a:solidFill>
                <a:latin typeface="Nanum Gothic"/>
                <a:ea typeface="Nanum Gothic"/>
                <a:cs typeface="Nanum Gothic"/>
                <a:sym typeface="Nanum Gothic"/>
              </a:endParaRPr>
            </a:p>
          </p:txBody>
        </p:sp>
        <p:grpSp>
          <p:nvGrpSpPr>
            <p:cNvPr id="393" name="Google Shape;393;p39"/>
            <p:cNvGrpSpPr/>
            <p:nvPr/>
          </p:nvGrpSpPr>
          <p:grpSpPr>
            <a:xfrm>
              <a:off x="6103570" y="4524935"/>
              <a:ext cx="397214" cy="267791"/>
              <a:chOff x="464278" y="4857909"/>
              <a:chExt cx="397214" cy="267791"/>
            </a:xfrm>
          </p:grpSpPr>
          <p:sp>
            <p:nvSpPr>
              <p:cNvPr id="394" name="Google Shape;394;p39"/>
              <p:cNvSpPr/>
              <p:nvPr/>
            </p:nvSpPr>
            <p:spPr>
              <a:xfrm>
                <a:off x="544676" y="4882220"/>
                <a:ext cx="233980" cy="233980"/>
              </a:xfrm>
              <a:prstGeom prst="ellipse">
                <a:avLst/>
              </a:prstGeom>
              <a:solidFill>
                <a:srgbClr val="6C911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  <p:sp>
            <p:nvSpPr>
              <p:cNvPr id="395" name="Google Shape;395;p39"/>
              <p:cNvSpPr txBox="1"/>
              <p:nvPr/>
            </p:nvSpPr>
            <p:spPr>
              <a:xfrm>
                <a:off x="464278" y="4857909"/>
                <a:ext cx="397214" cy="26779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rotWithShape="0" algn="ctr">
                  <a:srgbClr val="000000"/>
                </a:outerShdw>
              </a:effectLst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000">
                    <a:solidFill>
                      <a:srgbClr val="FFFFFF"/>
                    </a:solidFill>
                    <a:latin typeface="Nanum Gothic"/>
                    <a:ea typeface="Nanum Gothic"/>
                    <a:cs typeface="Nanum Gothic"/>
                    <a:sym typeface="Nanum Gothic"/>
                  </a:rPr>
                  <a:t>3</a:t>
                </a:r>
                <a:endParaRPr b="1" sz="1000">
                  <a:solidFill>
                    <a:srgbClr val="FFFFFF"/>
                  </a:solidFill>
                  <a:latin typeface="Nanum Gothic"/>
                  <a:ea typeface="Nanum Gothic"/>
                  <a:cs typeface="Nanum Gothic"/>
                  <a:sym typeface="Nanum Gothic"/>
                </a:endParaRPr>
              </a:p>
            </p:txBody>
          </p:sp>
        </p:grpSp>
      </p:grpSp>
      <p:sp>
        <p:nvSpPr>
          <p:cNvPr id="396" name="Google Shape;396;p39"/>
          <p:cNvSpPr/>
          <p:nvPr/>
        </p:nvSpPr>
        <p:spPr>
          <a:xfrm>
            <a:off x="718231" y="4291849"/>
            <a:ext cx="155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rgbClr val="262626"/>
                </a:solidFill>
                <a:latin typeface="Nanum Gothic"/>
                <a:ea typeface="Nanum Gothic"/>
                <a:cs typeface="Nanum Gothic"/>
                <a:sym typeface="Nanum Gothic"/>
              </a:rPr>
              <a:t>플랫폼 이용건수 기반</a:t>
            </a:r>
            <a:endParaRPr sz="1200">
              <a:solidFill>
                <a:srgbClr val="262626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rgbClr val="262626"/>
                </a:solidFill>
                <a:latin typeface="Nanum Gothic"/>
                <a:ea typeface="Nanum Gothic"/>
                <a:cs typeface="Nanum Gothic"/>
                <a:sym typeface="Nanum Gothic"/>
              </a:rPr>
              <a:t>건강증진이용기금 조성</a:t>
            </a:r>
            <a:endParaRPr sz="1200">
              <a:solidFill>
                <a:srgbClr val="262626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0"/>
          <p:cNvSpPr txBox="1"/>
          <p:nvPr>
            <p:ph type="title"/>
          </p:nvPr>
        </p:nvSpPr>
        <p:spPr>
          <a:xfrm>
            <a:off x="454212" y="425264"/>
            <a:ext cx="64476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2700"/>
              <a:buFont typeface="Arial"/>
              <a:buNone/>
            </a:pPr>
            <a:r>
              <a:rPr b="1" lang="ko">
                <a:solidFill>
                  <a:srgbClr val="2A5010"/>
                </a:solidFill>
                <a:latin typeface="Nanum Gothic"/>
                <a:ea typeface="Nanum Gothic"/>
                <a:cs typeface="Nanum Gothic"/>
                <a:sym typeface="Nanum Gothic"/>
              </a:rPr>
              <a:t>현재 이동노동자쉼터</a:t>
            </a:r>
            <a:endParaRPr b="1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402" name="Google Shape;402;p40"/>
          <p:cNvSpPr/>
          <p:nvPr/>
        </p:nvSpPr>
        <p:spPr>
          <a:xfrm>
            <a:off x="508000" y="921124"/>
            <a:ext cx="5879400" cy="34200"/>
          </a:xfrm>
          <a:prstGeom prst="rect">
            <a:avLst/>
          </a:prstGeom>
          <a:gradFill>
            <a:gsLst>
              <a:gs pos="0">
                <a:srgbClr val="D2E4BB"/>
              </a:gs>
              <a:gs pos="88000">
                <a:srgbClr val="9FC95F"/>
              </a:gs>
              <a:gs pos="100000">
                <a:srgbClr val="9FC95F"/>
              </a:gs>
            </a:gsLst>
            <a:lin ang="5400012" scaled="0"/>
          </a:gradFill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03" name="Google Shape;40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350" y="2308200"/>
            <a:ext cx="1976650" cy="252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9400" y="1014322"/>
            <a:ext cx="1620000" cy="27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0"/>
          <p:cNvSpPr txBox="1"/>
          <p:nvPr/>
        </p:nvSpPr>
        <p:spPr>
          <a:xfrm>
            <a:off x="77825" y="4765825"/>
            <a:ext cx="9027600" cy="338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dk1"/>
                </a:solidFill>
              </a:rPr>
              <a:t>현재 서울(4곳), 경기(4곳), 부산, 경남, 광주, 제주 지역 이동노동자쉼터 운영 중이며, 경기지역은 2021년까지 총 13개소 이상의 쉼터 설치 예정</a:t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406" name="Google Shape;40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750" y="1014325"/>
            <a:ext cx="2456100" cy="203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패싯">
  <a:themeElements>
    <a:clrScheme name="패싯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패싯">
  <a:themeElements>
    <a:clrScheme name="패싯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